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Open Sans" panose="020B0606030504020204" pitchFamily="34" charset="0"/>
      <p:regular r:id="rId18"/>
      <p:bold r:id="rId19"/>
      <p:italic r:id="rId20"/>
      <p:boldItalic r:id="rId21"/>
    </p:embeddedFont>
    <p:embeddedFont>
      <p:font typeface="PT Sans Narrow" panose="020B0506020203020204" pitchFamily="3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542" y="4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Greetings!</a:t>
            </a:r>
            <a:endParaRPr/>
          </a:p>
          <a:p>
            <a:pPr marL="0" lvl="0" indent="0" algn="l" rtl="0">
              <a:spcBef>
                <a:spcPts val="0"/>
              </a:spcBef>
              <a:spcAft>
                <a:spcPts val="0"/>
              </a:spcAft>
              <a:buNone/>
            </a:pPr>
            <a:r>
              <a:rPr lang="en-GB"/>
              <a:t>We are going to present our mapper project that we have poured our heart and soul into for a week. </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91cc3842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191cc3842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may ask, why we don’t put the name and icons of the restaurant on the map directly? That’s because we don’t want to make the symbols overcrowded, meanwhile, reduce the amount of drawings can improve the responsiveness of the map.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e4a0d290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e4a0d290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But what if you want to know the name of that restaurant? It’s actually quite simple, simply zoom in to get all the details you need.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9db1264c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19db1264c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(60s)</a:t>
            </a:r>
            <a:endParaRPr/>
          </a:p>
          <a:p>
            <a:pPr marL="0" lvl="0" indent="0" algn="l" rtl="0">
              <a:spcBef>
                <a:spcPts val="0"/>
              </a:spcBef>
              <a:spcAft>
                <a:spcPts val="0"/>
              </a:spcAft>
              <a:buNone/>
            </a:pPr>
            <a:r>
              <a:rPr lang="en-GB"/>
              <a:t>The color of our map is too designed to maximize usability.</a:t>
            </a:r>
            <a:endParaRPr/>
          </a:p>
          <a:p>
            <a:pPr marL="0" lvl="0" indent="0" algn="l" rtl="0">
              <a:spcBef>
                <a:spcPts val="0"/>
              </a:spcBef>
              <a:spcAft>
                <a:spcPts val="0"/>
              </a:spcAft>
              <a:buNone/>
            </a:pPr>
            <a:r>
              <a:rPr lang="en-GB"/>
              <a:t>First, we minimize the color variety too keep our map simple looking. we only use blue for water, green for grassy areas, yellow for beaches, and orange for main roads. this makes the map more usable by comforming to user expectation, and avoid the distraction that can be caused by too many colors.</a:t>
            </a:r>
            <a:endParaRPr/>
          </a:p>
          <a:p>
            <a:pPr marL="0" lvl="0" indent="0" algn="l" rtl="0">
              <a:spcBef>
                <a:spcPts val="0"/>
              </a:spcBef>
              <a:spcAft>
                <a:spcPts val="0"/>
              </a:spcAft>
              <a:buNone/>
            </a:pPr>
            <a:r>
              <a:rPr lang="en-GB"/>
              <a:t>Second, we use colors with similar saturation to maintain consistency and harmony</a:t>
            </a:r>
            <a:endParaRPr/>
          </a:p>
          <a:p>
            <a:pPr marL="0" lvl="0" indent="0" algn="l" rtl="0">
              <a:spcBef>
                <a:spcPts val="0"/>
              </a:spcBef>
              <a:spcAft>
                <a:spcPts val="0"/>
              </a:spcAft>
              <a:buNone/>
            </a:pPr>
            <a:r>
              <a:rPr lang="en-GB"/>
              <a:t>Third, we avoid using darker colors, so black texts are always clearly visible.</a:t>
            </a:r>
            <a:endParaRPr/>
          </a:p>
          <a:p>
            <a:pPr marL="0" lvl="0" indent="0" algn="l" rtl="0">
              <a:spcBef>
                <a:spcPts val="0"/>
              </a:spcBef>
              <a:spcAft>
                <a:spcPts val="0"/>
              </a:spcAft>
              <a:buNone/>
            </a:pPr>
            <a:r>
              <a:rPr lang="en-GB"/>
              <a:t>Finally, by researching the relationship between colors and emotions, we decided to avoid using colors that is related to negativity, including purple, red, dark blue, and dark green when possible. This make our map relaxing to look at, and satisfactory to use.</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e1f9f6891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1e1f9f6891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(30s)</a:t>
            </a:r>
            <a:endParaRPr/>
          </a:p>
          <a:p>
            <a:pPr marL="0" lvl="0" indent="0" algn="l" rtl="0">
              <a:spcBef>
                <a:spcPts val="0"/>
              </a:spcBef>
              <a:spcAft>
                <a:spcPts val="0"/>
              </a:spcAft>
              <a:buNone/>
            </a:pPr>
            <a:r>
              <a:rPr lang="en-GB"/>
              <a:t>Due to the lack of time, some features we have pushed to the future is the search function of points of interest,</a:t>
            </a:r>
            <a:endParaRPr/>
          </a:p>
          <a:p>
            <a:pPr marL="0" lvl="0" indent="0" algn="l" rtl="0">
              <a:spcBef>
                <a:spcPts val="0"/>
              </a:spcBef>
              <a:spcAft>
                <a:spcPts val="0"/>
              </a:spcAft>
              <a:buNone/>
            </a:pPr>
            <a:r>
              <a:rPr lang="en-GB"/>
              <a:t>showing subway stations, </a:t>
            </a:r>
            <a:endParaRPr/>
          </a:p>
          <a:p>
            <a:pPr marL="0" lvl="0" indent="0" algn="l" rtl="0">
              <a:spcBef>
                <a:spcPts val="0"/>
              </a:spcBef>
              <a:spcAft>
                <a:spcPts val="0"/>
              </a:spcAft>
              <a:buNone/>
            </a:pPr>
            <a:r>
              <a:rPr lang="en-GB"/>
              <a:t>along with milestone 3 and 4.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…and we will conclude our presentation with a video summary of our program.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e4a0d290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1e4a0d290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e4ecceed8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1e4ecceed8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e4a0d290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e4a0d290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(30-45s)</a:t>
            </a:r>
            <a:endParaRPr/>
          </a:p>
          <a:p>
            <a:pPr marL="457200" lvl="0" indent="-298450" algn="l" rtl="0">
              <a:spcBef>
                <a:spcPts val="0"/>
              </a:spcBef>
              <a:spcAft>
                <a:spcPts val="0"/>
              </a:spcAft>
              <a:buSzPts val="1100"/>
              <a:buChar char="●"/>
            </a:pPr>
            <a:r>
              <a:rPr lang="en-GB"/>
              <a:t>Identify our design focus for students (as well as general navigation)</a:t>
            </a:r>
            <a:endParaRPr/>
          </a:p>
          <a:p>
            <a:pPr marL="457200" lvl="0" indent="-298450" algn="l" rtl="0">
              <a:spcBef>
                <a:spcPts val="0"/>
              </a:spcBef>
              <a:spcAft>
                <a:spcPts val="0"/>
              </a:spcAft>
              <a:buSzPts val="1100"/>
              <a:buChar char="●"/>
            </a:pPr>
            <a:r>
              <a:rPr lang="en-GB"/>
              <a:t>identify usability and responsiveness as priorities of our design</a:t>
            </a:r>
            <a:endParaRPr/>
          </a:p>
          <a:p>
            <a:pPr marL="457200" lvl="0" indent="-298450" algn="l" rtl="0">
              <a:spcBef>
                <a:spcPts val="0"/>
              </a:spcBef>
              <a:spcAft>
                <a:spcPts val="0"/>
              </a:spcAft>
              <a:buSzPts val="1100"/>
              <a:buChar char="●"/>
            </a:pPr>
            <a:r>
              <a:rPr lang="en-GB"/>
              <a:t>name the features that we will cover and explain.</a:t>
            </a:r>
            <a:endParaRPr/>
          </a:p>
          <a:p>
            <a:pPr marL="457200" lvl="0" indent="-298450" algn="l" rtl="0">
              <a:spcBef>
                <a:spcPts val="0"/>
              </a:spcBef>
              <a:spcAft>
                <a:spcPts val="0"/>
              </a:spcAft>
              <a:buSzPts val="1100"/>
              <a:buChar char="●"/>
            </a:pPr>
            <a:r>
              <a:rPr lang="en-GB"/>
              <a:t>admit that our program is not perfect due to inexperience and time constraint and management issues.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Our mapper is designed with focus on simplicity, while being usable and responsive at the same time. The targeted use case is student navigation, but the map is also applicable for general purposes. To achieve this, we have designed features that include but is not limited to :</a:t>
            </a:r>
            <a:endParaRPr/>
          </a:p>
          <a:p>
            <a:pPr marL="457200" lvl="0" indent="-298450" algn="l" rtl="0">
              <a:spcBef>
                <a:spcPts val="0"/>
              </a:spcBef>
              <a:spcAft>
                <a:spcPts val="0"/>
              </a:spcAft>
              <a:buSzPts val="1100"/>
              <a:buChar char="●"/>
            </a:pPr>
            <a:r>
              <a:rPr lang="en-GB"/>
              <a:t>a minimalistic yet intuitive user interface,</a:t>
            </a:r>
            <a:endParaRPr/>
          </a:p>
          <a:p>
            <a:pPr marL="457200" lvl="0" indent="-298450" algn="l" rtl="0">
              <a:spcBef>
                <a:spcPts val="0"/>
              </a:spcBef>
              <a:spcAft>
                <a:spcPts val="0"/>
              </a:spcAft>
              <a:buSzPts val="1100"/>
              <a:buChar char="●"/>
            </a:pPr>
            <a:r>
              <a:rPr lang="en-GB"/>
              <a:t>a way to manage the level of detail while zooming that makes the map comprehensible and not cluttered</a:t>
            </a:r>
            <a:endParaRPr/>
          </a:p>
          <a:p>
            <a:pPr marL="457200" lvl="0" indent="-298450" algn="l" rtl="0">
              <a:spcBef>
                <a:spcPts val="0"/>
              </a:spcBef>
              <a:spcAft>
                <a:spcPts val="0"/>
              </a:spcAft>
              <a:buSzPts val="1100"/>
              <a:buChar char="●"/>
            </a:pPr>
            <a:r>
              <a:rPr lang="en-GB"/>
              <a:t>easily accessible display of points of interests that are discernable by type:</a:t>
            </a:r>
            <a:endParaRPr/>
          </a:p>
          <a:p>
            <a:pPr marL="457200" lvl="0" indent="-298450" algn="l" rtl="0">
              <a:spcBef>
                <a:spcPts val="0"/>
              </a:spcBef>
              <a:spcAft>
                <a:spcPts val="0"/>
              </a:spcAft>
              <a:buSzPts val="1100"/>
              <a:buChar char="●"/>
            </a:pPr>
            <a:r>
              <a:rPr lang="en-GB"/>
              <a:t>a good looking overall color scheme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e4a0d290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1e4a0d290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I’ll first talk about our UI layout.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9db1264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9db1264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have a question for you: do you like command line in linux? I believe that no one likes it. You have to remember commands such as cd or ls, and it is too difficult for general users to remember them and use them. </a:t>
            </a:r>
            <a:endParaRPr/>
          </a:p>
          <a:p>
            <a:pPr marL="0" lvl="0" indent="0" algn="l" rtl="0">
              <a:spcBef>
                <a:spcPts val="0"/>
              </a:spcBef>
              <a:spcAft>
                <a:spcPts val="0"/>
              </a:spcAft>
              <a:buNone/>
            </a:pPr>
            <a:r>
              <a:rPr lang="en-GB"/>
              <a:t>Therefore, we choose to abandon the command line and only use graphic interface. We also choose to make our </a:t>
            </a:r>
            <a:r>
              <a:rPr lang="en-GB">
                <a:solidFill>
                  <a:schemeClr val="dk1"/>
                </a:solidFill>
              </a:rPr>
              <a:t>graphic interface</a:t>
            </a:r>
            <a:r>
              <a:rPr lang="en-GB"/>
              <a:t> simple so that it could be usable for all students.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9db1264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19db1264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UI layout is simple. The area of map is maximized, while the area of buttons is minimized. Because of that, you can browse the map efficiently and freely without the distraction from toolbars and buttons. Where can I find all function buttons? They are at the menu bar. If you want to use functions such as view school buildings nearby and change the map to other cities, you can simply find all them in the menu bar.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e4a0d2907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e4a0d2907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9db1264c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9db1264c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simply switch map between 19 different cities without closing the whole application. If you want to see the map of Beijing, you can click on Change Map, and then click on Beijing. After loading all data, the whole map of Beijing will be directly presented to you in the current window.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91cc3842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191cc3842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You can also find common intersections of 2 streets intuitively. By clicking search in the menu bar and then find intersections of 2 streets, you can see a pop up dialog. Enter the name of the first street. After pressing enter key, another popup dialog will appear and show suggested street names. Select the name you want. After you entered the name of click on Find to find common intersections of 2 streets. The results will be shown in the dialog, and common intersections will also be highlighted. One intersection will be shown in the center of map so that users can find the position more conveniently in the map.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e3ed28a5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e3ed28a5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Want to find some restaurants to go after school, but don’t know where to go. We got you cover. One simple click. You can have access to the distribution of all restaurants, cafes and all other POIs.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200">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uxplanet.org/7-tips-to-organize-colors-for-ui-design-97bbefed8a8a"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Simply Map</a:t>
            </a:r>
            <a:endParaRPr/>
          </a:p>
        </p:txBody>
      </p:sp>
      <p:sp>
        <p:nvSpPr>
          <p:cNvPr id="67" name="Google Shape;67;p13"/>
          <p:cNvSpPr txBox="1">
            <a:spLocks noGrp="1"/>
          </p:cNvSpPr>
          <p:nvPr>
            <p:ph type="subTitle" idx="1"/>
          </p:nvPr>
        </p:nvSpPr>
        <p:spPr>
          <a:xfrm>
            <a:off x="4747500" y="4782975"/>
            <a:ext cx="4396500" cy="360600"/>
          </a:xfrm>
          <a:prstGeom prst="rect">
            <a:avLst/>
          </a:prstGeom>
        </p:spPr>
        <p:txBody>
          <a:bodyPr spcFirstLastPara="1" wrap="square" lIns="91425" tIns="91425" rIns="91425" bIns="91425" anchor="t" anchorCtr="0">
            <a:normAutofit/>
          </a:bodyPr>
          <a:lstStyle/>
          <a:p>
            <a:pPr marL="0" lvl="0" indent="0" algn="r" rtl="0">
              <a:lnSpc>
                <a:spcPct val="80000"/>
              </a:lnSpc>
              <a:spcBef>
                <a:spcPts val="0"/>
              </a:spcBef>
              <a:spcAft>
                <a:spcPts val="0"/>
              </a:spcAft>
              <a:buSzPts val="770"/>
              <a:buNone/>
            </a:pPr>
            <a:r>
              <a:rPr lang="en-GB" sz="1180"/>
              <a:t>Arthur Zhang, Dickson Tong, Andrew Yang</a:t>
            </a:r>
            <a:endParaRPr sz="1180"/>
          </a:p>
        </p:txBody>
      </p:sp>
      <p:sp>
        <p:nvSpPr>
          <p:cNvPr id="68" name="Google Shape;68;p13"/>
          <p:cNvSpPr txBox="1">
            <a:spLocks noGrp="1"/>
          </p:cNvSpPr>
          <p:nvPr>
            <p:ph type="subTitle" idx="1"/>
          </p:nvPr>
        </p:nvSpPr>
        <p:spPr>
          <a:xfrm>
            <a:off x="0" y="4636501"/>
            <a:ext cx="4396500" cy="507000"/>
          </a:xfrm>
          <a:prstGeom prst="rect">
            <a:avLst/>
          </a:prstGeom>
        </p:spPr>
        <p:txBody>
          <a:bodyPr spcFirstLastPara="1" wrap="square" lIns="91425" tIns="91425" rIns="91425" bIns="91425" anchor="b" anchorCtr="0">
            <a:normAutofit/>
          </a:bodyPr>
          <a:lstStyle/>
          <a:p>
            <a:pPr marL="0" lvl="0" indent="0" algn="l" rtl="0">
              <a:lnSpc>
                <a:spcPct val="80000"/>
              </a:lnSpc>
              <a:spcBef>
                <a:spcPts val="0"/>
              </a:spcBef>
              <a:spcAft>
                <a:spcPts val="0"/>
              </a:spcAft>
              <a:buNone/>
            </a:pPr>
            <a:r>
              <a:rPr lang="en-GB" sz="1700"/>
              <a:t>Team 30</a:t>
            </a:r>
            <a:endParaRPr sz="1700"/>
          </a:p>
        </p:txBody>
      </p:sp>
      <p:sp>
        <p:nvSpPr>
          <p:cNvPr id="69" name="Google Shape;69;p13"/>
          <p:cNvSpPr txBox="1">
            <a:spLocks noGrp="1"/>
          </p:cNvSpPr>
          <p:nvPr>
            <p:ph type="subTitle" idx="1"/>
          </p:nvPr>
        </p:nvSpPr>
        <p:spPr>
          <a:xfrm>
            <a:off x="2374250" y="2890725"/>
            <a:ext cx="4396500" cy="6063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GB" dirty="0"/>
              <a:t>Make Navigation Easy for Students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Simply What You Need (Zoom In &amp; Levels of Details) </a:t>
            </a:r>
            <a:endParaRPr/>
          </a:p>
        </p:txBody>
      </p:sp>
      <p:sp>
        <p:nvSpPr>
          <p:cNvPr id="142" name="Google Shape;142;p22"/>
          <p:cNvSpPr txBox="1"/>
          <p:nvPr/>
        </p:nvSpPr>
        <p:spPr>
          <a:xfrm>
            <a:off x="0" y="1240450"/>
            <a:ext cx="6210900" cy="33246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Open Sans"/>
              <a:buChar char="●"/>
            </a:pPr>
            <a:r>
              <a:rPr lang="en-GB" sz="2400" b="1">
                <a:solidFill>
                  <a:srgbClr val="FF0000"/>
                </a:solidFill>
                <a:latin typeface="Open Sans"/>
                <a:ea typeface="Open Sans"/>
                <a:cs typeface="Open Sans"/>
                <a:sym typeface="Open Sans"/>
              </a:rPr>
              <a:t>No</a:t>
            </a:r>
            <a:r>
              <a:rPr lang="en-GB" sz="2000" b="1">
                <a:latin typeface="Open Sans"/>
                <a:ea typeface="Open Sans"/>
                <a:cs typeface="Open Sans"/>
                <a:sym typeface="Open Sans"/>
              </a:rPr>
              <a:t> </a:t>
            </a:r>
            <a:endParaRPr sz="2000" b="1">
              <a:latin typeface="Open Sans"/>
              <a:ea typeface="Open Sans"/>
              <a:cs typeface="Open Sans"/>
              <a:sym typeface="Open Sans"/>
            </a:endParaRPr>
          </a:p>
          <a:p>
            <a:pPr marL="457200" lvl="0" indent="0" algn="l" rtl="0">
              <a:spcBef>
                <a:spcPts val="0"/>
              </a:spcBef>
              <a:spcAft>
                <a:spcPts val="0"/>
              </a:spcAft>
              <a:buNone/>
            </a:pPr>
            <a:r>
              <a:rPr lang="en-GB" sz="2000" b="1">
                <a:latin typeface="Open Sans"/>
                <a:ea typeface="Open Sans"/>
                <a:cs typeface="Open Sans"/>
                <a:sym typeface="Open Sans"/>
              </a:rPr>
              <a:t>Overcrowded Symbols</a:t>
            </a:r>
            <a:endParaRPr sz="2000" b="1">
              <a:latin typeface="Open Sans"/>
              <a:ea typeface="Open Sans"/>
              <a:cs typeface="Open Sans"/>
              <a:sym typeface="Open Sans"/>
            </a:endParaRPr>
          </a:p>
          <a:p>
            <a:pPr marL="457200" lvl="0" indent="0" algn="l" rtl="0">
              <a:spcBef>
                <a:spcPts val="0"/>
              </a:spcBef>
              <a:spcAft>
                <a:spcPts val="0"/>
              </a:spcAft>
              <a:buNone/>
            </a:pPr>
            <a:endParaRPr sz="2000" b="1">
              <a:latin typeface="Open Sans"/>
              <a:ea typeface="Open Sans"/>
              <a:cs typeface="Open Sans"/>
              <a:sym typeface="Open Sans"/>
            </a:endParaRPr>
          </a:p>
          <a:p>
            <a:pPr marL="457200" lvl="0" indent="0" algn="l" rtl="0">
              <a:spcBef>
                <a:spcPts val="0"/>
              </a:spcBef>
              <a:spcAft>
                <a:spcPts val="0"/>
              </a:spcAft>
              <a:buNone/>
            </a:pPr>
            <a:endParaRPr sz="2000" b="1">
              <a:latin typeface="Open Sans"/>
              <a:ea typeface="Open Sans"/>
              <a:cs typeface="Open Sans"/>
              <a:sym typeface="Open Sans"/>
            </a:endParaRPr>
          </a:p>
          <a:p>
            <a:pPr marL="457200" lvl="0" indent="-381000" algn="l" rtl="0">
              <a:spcBef>
                <a:spcPts val="0"/>
              </a:spcBef>
              <a:spcAft>
                <a:spcPts val="0"/>
              </a:spcAft>
              <a:buSzPts val="2400"/>
              <a:buFont typeface="Open Sans"/>
              <a:buChar char="●"/>
            </a:pPr>
            <a:r>
              <a:rPr lang="en-GB" sz="2400" b="1">
                <a:solidFill>
                  <a:srgbClr val="FF0000"/>
                </a:solidFill>
                <a:latin typeface="Open Sans"/>
                <a:ea typeface="Open Sans"/>
                <a:cs typeface="Open Sans"/>
                <a:sym typeface="Open Sans"/>
              </a:rPr>
              <a:t>Improve</a:t>
            </a:r>
            <a:r>
              <a:rPr lang="en-GB" sz="2400" b="1">
                <a:latin typeface="Open Sans"/>
                <a:ea typeface="Open Sans"/>
                <a:cs typeface="Open Sans"/>
                <a:sym typeface="Open Sans"/>
              </a:rPr>
              <a:t> </a:t>
            </a:r>
            <a:endParaRPr sz="2400" b="1">
              <a:latin typeface="Open Sans"/>
              <a:ea typeface="Open Sans"/>
              <a:cs typeface="Open Sans"/>
              <a:sym typeface="Open Sans"/>
            </a:endParaRPr>
          </a:p>
          <a:p>
            <a:pPr marL="0" lvl="0" indent="457200" algn="l" rtl="0">
              <a:spcBef>
                <a:spcPts val="0"/>
              </a:spcBef>
              <a:spcAft>
                <a:spcPts val="0"/>
              </a:spcAft>
              <a:buNone/>
            </a:pPr>
            <a:r>
              <a:rPr lang="en-GB" sz="2000" b="1">
                <a:latin typeface="Open Sans"/>
                <a:ea typeface="Open Sans"/>
                <a:cs typeface="Open Sans"/>
                <a:sym typeface="Open Sans"/>
              </a:rPr>
              <a:t>Responsiveness</a:t>
            </a:r>
            <a:r>
              <a:rPr lang="en-GB" sz="2000">
                <a:latin typeface="Open Sans"/>
                <a:ea typeface="Open Sans"/>
                <a:cs typeface="Open Sans"/>
                <a:sym typeface="Open Sans"/>
              </a:rPr>
              <a:t>[2]</a:t>
            </a:r>
            <a:endParaRPr sz="2000">
              <a:latin typeface="Open Sans"/>
              <a:ea typeface="Open Sans"/>
              <a:cs typeface="Open Sans"/>
              <a:sym typeface="Open Sans"/>
            </a:endParaRPr>
          </a:p>
          <a:p>
            <a:pPr marL="0" lvl="0" indent="0" algn="l" rtl="0">
              <a:spcBef>
                <a:spcPts val="0"/>
              </a:spcBef>
              <a:spcAft>
                <a:spcPts val="0"/>
              </a:spcAft>
              <a:buNone/>
            </a:pPr>
            <a:r>
              <a:rPr lang="en-GB" sz="1900" b="1">
                <a:latin typeface="Open Sans"/>
                <a:ea typeface="Open Sans"/>
                <a:cs typeface="Open Sans"/>
                <a:sym typeface="Open Sans"/>
              </a:rPr>
              <a:t>	</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p:txBody>
      </p:sp>
      <p:pic>
        <p:nvPicPr>
          <p:cNvPr id="143" name="Google Shape;143;p22"/>
          <p:cNvPicPr preferRelativeResize="0"/>
          <p:nvPr/>
        </p:nvPicPr>
        <p:blipFill rotWithShape="1">
          <a:blip r:embed="rId3">
            <a:alphaModFix/>
          </a:blip>
          <a:srcRect t="6795" r="44787" b="16763"/>
          <a:stretch/>
        </p:blipFill>
        <p:spPr>
          <a:xfrm>
            <a:off x="3480550" y="707400"/>
            <a:ext cx="5469373" cy="42591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l="559" t="6439" r="44607" b="16619"/>
          <a:stretch/>
        </p:blipFill>
        <p:spPr>
          <a:xfrm>
            <a:off x="3535625" y="707400"/>
            <a:ext cx="5423877" cy="4280800"/>
          </a:xfrm>
          <a:prstGeom prst="rect">
            <a:avLst/>
          </a:prstGeom>
          <a:noFill/>
          <a:ln>
            <a:noFill/>
          </a:ln>
        </p:spPr>
      </p:pic>
      <p:pic>
        <p:nvPicPr>
          <p:cNvPr id="149" name="Google Shape;149;p23"/>
          <p:cNvPicPr preferRelativeResize="0"/>
          <p:nvPr/>
        </p:nvPicPr>
        <p:blipFill rotWithShape="1">
          <a:blip r:embed="rId4">
            <a:alphaModFix/>
          </a:blip>
          <a:srcRect t="6208" r="44647" b="16768"/>
          <a:stretch/>
        </p:blipFill>
        <p:spPr>
          <a:xfrm>
            <a:off x="3512875" y="707400"/>
            <a:ext cx="5469368" cy="4280800"/>
          </a:xfrm>
          <a:prstGeom prst="rect">
            <a:avLst/>
          </a:prstGeom>
          <a:noFill/>
          <a:ln>
            <a:noFill/>
          </a:ln>
        </p:spPr>
      </p:pic>
      <p:sp>
        <p:nvSpPr>
          <p:cNvPr id="150" name="Google Shape;150;p23"/>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Simply what you need (Zoom In &amp; Levels of Details) </a:t>
            </a:r>
            <a:endParaRPr/>
          </a:p>
          <a:p>
            <a:pPr marL="0" lvl="0" indent="0" algn="l" rtl="0">
              <a:spcBef>
                <a:spcPts val="0"/>
              </a:spcBef>
              <a:spcAft>
                <a:spcPts val="0"/>
              </a:spcAft>
              <a:buNone/>
            </a:pPr>
            <a:endParaRPr/>
          </a:p>
        </p:txBody>
      </p:sp>
      <p:sp>
        <p:nvSpPr>
          <p:cNvPr id="151" name="Google Shape;151;p23"/>
          <p:cNvSpPr txBox="1"/>
          <p:nvPr/>
        </p:nvSpPr>
        <p:spPr>
          <a:xfrm>
            <a:off x="96025" y="1824275"/>
            <a:ext cx="6277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latin typeface="Open Sans"/>
                <a:ea typeface="Open Sans"/>
                <a:cs typeface="Open Sans"/>
                <a:sym typeface="Open Sans"/>
              </a:rPr>
              <a:t>Want to see more details ? </a:t>
            </a:r>
            <a:endParaRPr sz="1900" b="1">
              <a:latin typeface="Open Sans"/>
              <a:ea typeface="Open Sans"/>
              <a:cs typeface="Open Sans"/>
              <a:sym typeface="Open Sans"/>
            </a:endParaRPr>
          </a:p>
        </p:txBody>
      </p:sp>
      <p:sp>
        <p:nvSpPr>
          <p:cNvPr id="152" name="Google Shape;152;p23"/>
          <p:cNvSpPr txBox="1"/>
          <p:nvPr/>
        </p:nvSpPr>
        <p:spPr>
          <a:xfrm>
            <a:off x="416525" y="2488800"/>
            <a:ext cx="6277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300" b="1">
                <a:solidFill>
                  <a:srgbClr val="FF0000"/>
                </a:solidFill>
                <a:latin typeface="Open Sans"/>
                <a:ea typeface="Open Sans"/>
                <a:cs typeface="Open Sans"/>
                <a:sym typeface="Open Sans"/>
              </a:rPr>
              <a:t>Simply Zoom In</a:t>
            </a:r>
            <a:endParaRPr sz="2300" b="1">
              <a:solidFill>
                <a:srgbClr val="FF0000"/>
              </a:solidFill>
              <a:latin typeface="Open Sans"/>
              <a:ea typeface="Open Sans"/>
              <a:cs typeface="Open Sans"/>
              <a:sym typeface="Open Sans"/>
            </a:endParaRPr>
          </a:p>
        </p:txBody>
      </p:sp>
      <p:pic>
        <p:nvPicPr>
          <p:cNvPr id="153" name="Google Shape;153;p23"/>
          <p:cNvPicPr preferRelativeResize="0"/>
          <p:nvPr/>
        </p:nvPicPr>
        <p:blipFill rotWithShape="1">
          <a:blip r:embed="rId5">
            <a:alphaModFix/>
          </a:blip>
          <a:srcRect t="6384" r="44521" b="16413"/>
          <a:stretch/>
        </p:blipFill>
        <p:spPr>
          <a:xfrm>
            <a:off x="3512875" y="718250"/>
            <a:ext cx="5469373" cy="4280800"/>
          </a:xfrm>
          <a:prstGeom prst="rect">
            <a:avLst/>
          </a:prstGeom>
          <a:noFill/>
          <a:ln>
            <a:noFill/>
          </a:ln>
        </p:spPr>
      </p:pic>
      <p:pic>
        <p:nvPicPr>
          <p:cNvPr id="154" name="Google Shape;154;p23"/>
          <p:cNvPicPr preferRelativeResize="0"/>
          <p:nvPr/>
        </p:nvPicPr>
        <p:blipFill rotWithShape="1">
          <a:blip r:embed="rId6">
            <a:alphaModFix/>
          </a:blip>
          <a:srcRect t="6583" r="44772" b="16770"/>
          <a:stretch/>
        </p:blipFill>
        <p:spPr>
          <a:xfrm>
            <a:off x="3490125" y="713038"/>
            <a:ext cx="5469373" cy="4269514"/>
          </a:xfrm>
          <a:prstGeom prst="rect">
            <a:avLst/>
          </a:prstGeom>
          <a:noFill/>
          <a:ln>
            <a:noFill/>
          </a:ln>
        </p:spPr>
      </p:pic>
      <p:pic>
        <p:nvPicPr>
          <p:cNvPr id="155" name="Google Shape;155;p23"/>
          <p:cNvPicPr preferRelativeResize="0"/>
          <p:nvPr/>
        </p:nvPicPr>
        <p:blipFill rotWithShape="1">
          <a:blip r:embed="rId7">
            <a:alphaModFix/>
          </a:blip>
          <a:srcRect t="6795" r="44787" b="16763"/>
          <a:stretch/>
        </p:blipFill>
        <p:spPr>
          <a:xfrm>
            <a:off x="3490125" y="718238"/>
            <a:ext cx="5469373" cy="4259123"/>
          </a:xfrm>
          <a:prstGeom prst="rect">
            <a:avLst/>
          </a:prstGeom>
          <a:noFill/>
          <a:ln>
            <a:noFill/>
          </a:ln>
        </p:spPr>
      </p:pic>
      <p:sp>
        <p:nvSpPr>
          <p:cNvPr id="156" name="Google Shape;156;p23"/>
          <p:cNvSpPr/>
          <p:nvPr/>
        </p:nvSpPr>
        <p:spPr>
          <a:xfrm rot="1746565">
            <a:off x="2703335" y="1610924"/>
            <a:ext cx="3502721" cy="888377"/>
          </a:xfrm>
          <a:prstGeom prst="rightArrow">
            <a:avLst>
              <a:gd name="adj1" fmla="val 50000"/>
              <a:gd name="adj2" fmla="val 50000"/>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p:nvPr/>
        </p:nvSpPr>
        <p:spPr>
          <a:xfrm>
            <a:off x="1466550" y="633400"/>
            <a:ext cx="6210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rgbClr val="FF0000"/>
                </a:solidFill>
                <a:latin typeface="Open Sans"/>
                <a:ea typeface="Open Sans"/>
                <a:cs typeface="Open Sans"/>
                <a:sym typeface="Open Sans"/>
              </a:rPr>
              <a:t>“BOOM”</a:t>
            </a:r>
            <a:endParaRPr sz="2700" b="1">
              <a:solidFill>
                <a:srgbClr val="FF0000"/>
              </a:solidFill>
              <a:latin typeface="Open Sans"/>
              <a:ea typeface="Open Sans"/>
              <a:cs typeface="Open Sans"/>
              <a:sym typeface="Open Sans"/>
            </a:endParaRPr>
          </a:p>
        </p:txBody>
      </p:sp>
      <p:sp>
        <p:nvSpPr>
          <p:cNvPr id="158" name="Google Shape;158;p23"/>
          <p:cNvSpPr txBox="1"/>
          <p:nvPr/>
        </p:nvSpPr>
        <p:spPr>
          <a:xfrm>
            <a:off x="2178250" y="556450"/>
            <a:ext cx="4680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700" b="1">
                <a:solidFill>
                  <a:srgbClr val="FF0000"/>
                </a:solidFill>
                <a:latin typeface="Open Sans"/>
                <a:ea typeface="Open Sans"/>
                <a:cs typeface="Open Sans"/>
                <a:sym typeface="Open Sans"/>
              </a:rPr>
              <a:t>?</a:t>
            </a:r>
            <a:endParaRPr sz="3700" b="1">
              <a:solidFill>
                <a:srgbClr val="FF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800"/>
                                        <p:tgtEl>
                                          <p:spTgt spid="151"/>
                                        </p:tgtEl>
                                      </p:cBhvr>
                                    </p:animEffect>
                                  </p:childTnLst>
                                </p:cTn>
                              </p:par>
                              <p:par>
                                <p:cTn id="8" presetID="2" presetClass="entr" presetSubtype="1" fill="hold" nodeType="withEffect">
                                  <p:stCondLst>
                                    <p:cond delay="0"/>
                                  </p:stCondLst>
                                  <p:childTnLst>
                                    <p:set>
                                      <p:cBhvr>
                                        <p:cTn id="9" dur="1" fill="hold">
                                          <p:stCondLst>
                                            <p:cond delay="0"/>
                                          </p:stCondLst>
                                        </p:cTn>
                                        <p:tgtEl>
                                          <p:spTgt spid="156"/>
                                        </p:tgtEl>
                                        <p:attrNameLst>
                                          <p:attrName>style.visibility</p:attrName>
                                        </p:attrNameLst>
                                      </p:cBhvr>
                                      <p:to>
                                        <p:strVal val="visible"/>
                                      </p:to>
                                    </p:set>
                                    <p:anim calcmode="lin" valueType="num">
                                      <p:cBhvr additive="base">
                                        <p:cTn id="10" dur="500"/>
                                        <p:tgtEl>
                                          <p:spTgt spid="156"/>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158"/>
                                        </p:tgtEl>
                                        <p:attrNameLst>
                                          <p:attrName>style.visibility</p:attrName>
                                        </p:attrNameLst>
                                      </p:cBhvr>
                                      <p:to>
                                        <p:strVal val="visible"/>
                                      </p:to>
                                    </p:set>
                                    <p:anim calcmode="lin" valueType="num">
                                      <p:cBhvr additive="base">
                                        <p:cTn id="13" dur="500"/>
                                        <p:tgtEl>
                                          <p:spTgt spid="15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55"/>
                                        </p:tgtEl>
                                      </p:cBhvr>
                                    </p:animEffect>
                                    <p:set>
                                      <p:cBhvr>
                                        <p:cTn id="18" dur="1" fill="hold">
                                          <p:stCondLst>
                                            <p:cond delay="500"/>
                                          </p:stCondLst>
                                        </p:cTn>
                                        <p:tgtEl>
                                          <p:spTgt spid="155"/>
                                        </p:tgtEl>
                                        <p:attrNameLst>
                                          <p:attrName>style.visibility</p:attrName>
                                        </p:attrNameLst>
                                      </p:cBhvr>
                                      <p:to>
                                        <p:strVal val="hidden"/>
                                      </p:to>
                                    </p:set>
                                  </p:childTnLst>
                                </p:cTn>
                              </p:par>
                            </p:childTnLst>
                          </p:cTn>
                        </p:par>
                        <p:par>
                          <p:cTn id="19" fill="hold">
                            <p:stCondLst>
                              <p:cond delay="500"/>
                            </p:stCondLst>
                            <p:childTnLst>
                              <p:par>
                                <p:cTn id="20" presetID="10" presetClass="exit" presetSubtype="0" fill="hold" nodeType="afterEffect">
                                  <p:stCondLst>
                                    <p:cond delay="0"/>
                                  </p:stCondLst>
                                  <p:childTnLst>
                                    <p:animEffect transition="out" filter="fade">
                                      <p:cBhvr>
                                        <p:cTn id="21" dur="600"/>
                                        <p:tgtEl>
                                          <p:spTgt spid="154"/>
                                        </p:tgtEl>
                                      </p:cBhvr>
                                    </p:animEffect>
                                    <p:set>
                                      <p:cBhvr>
                                        <p:cTn id="22" dur="1" fill="hold">
                                          <p:stCondLst>
                                            <p:cond delay="600"/>
                                          </p:stCondLst>
                                        </p:cTn>
                                        <p:tgtEl>
                                          <p:spTgt spid="154"/>
                                        </p:tgtEl>
                                        <p:attrNameLst>
                                          <p:attrName>style.visibility</p:attrName>
                                        </p:attrNameLst>
                                      </p:cBhvr>
                                      <p:to>
                                        <p:strVal val="hidden"/>
                                      </p:to>
                                    </p:set>
                                  </p:childTnLst>
                                </p:cTn>
                              </p:par>
                            </p:childTnLst>
                          </p:cTn>
                        </p:par>
                        <p:par>
                          <p:cTn id="23" fill="hold">
                            <p:stCondLst>
                              <p:cond delay="1100"/>
                            </p:stCondLst>
                            <p:childTnLst>
                              <p:par>
                                <p:cTn id="24" presetID="10" presetClass="exit" presetSubtype="0" fill="hold" nodeType="afterEffect">
                                  <p:stCondLst>
                                    <p:cond delay="0"/>
                                  </p:stCondLst>
                                  <p:childTnLst>
                                    <p:animEffect transition="out" filter="fade">
                                      <p:cBhvr>
                                        <p:cTn id="25" dur="600"/>
                                        <p:tgtEl>
                                          <p:spTgt spid="153"/>
                                        </p:tgtEl>
                                      </p:cBhvr>
                                    </p:animEffect>
                                    <p:set>
                                      <p:cBhvr>
                                        <p:cTn id="26" dur="1" fill="hold">
                                          <p:stCondLst>
                                            <p:cond delay="600"/>
                                          </p:stCondLst>
                                        </p:cTn>
                                        <p:tgtEl>
                                          <p:spTgt spid="153"/>
                                        </p:tgtEl>
                                        <p:attrNameLst>
                                          <p:attrName>style.visibility</p:attrName>
                                        </p:attrNameLst>
                                      </p:cBhvr>
                                      <p:to>
                                        <p:strVal val="hidden"/>
                                      </p:to>
                                    </p:set>
                                  </p:childTnLst>
                                </p:cTn>
                              </p:par>
                            </p:childTnLst>
                          </p:cTn>
                        </p:par>
                        <p:par>
                          <p:cTn id="27" fill="hold">
                            <p:stCondLst>
                              <p:cond delay="1700"/>
                            </p:stCondLst>
                            <p:childTnLst>
                              <p:par>
                                <p:cTn id="28" presetID="10" presetClass="exit" presetSubtype="0" fill="hold" nodeType="afterEffect">
                                  <p:stCondLst>
                                    <p:cond delay="0"/>
                                  </p:stCondLst>
                                  <p:childTnLst>
                                    <p:animEffect transition="out" filter="fade">
                                      <p:cBhvr>
                                        <p:cTn id="29" dur="600"/>
                                        <p:tgtEl>
                                          <p:spTgt spid="149"/>
                                        </p:tgtEl>
                                      </p:cBhvr>
                                    </p:animEffect>
                                    <p:set>
                                      <p:cBhvr>
                                        <p:cTn id="30" dur="1" fill="hold">
                                          <p:stCondLst>
                                            <p:cond delay="600"/>
                                          </p:stCondLst>
                                        </p:cTn>
                                        <p:tgtEl>
                                          <p:spTgt spid="14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1000"/>
                                        <p:tgtEl>
                                          <p:spTgt spid="158"/>
                                        </p:tgtEl>
                                      </p:cBhvr>
                                    </p:animEffect>
                                    <p:set>
                                      <p:cBhvr>
                                        <p:cTn id="33" dur="1" fill="hold">
                                          <p:stCondLst>
                                            <p:cond delay="1000"/>
                                          </p:stCondLst>
                                        </p:cTn>
                                        <p:tgtEl>
                                          <p:spTgt spid="158"/>
                                        </p:tgtEl>
                                        <p:attrNameLst>
                                          <p:attrName>style.visibility</p:attrName>
                                        </p:attrNameLst>
                                      </p:cBhvr>
                                      <p:to>
                                        <p:strVal val="hidden"/>
                                      </p:to>
                                    </p:set>
                                  </p:childTnLst>
                                </p:cTn>
                              </p:par>
                            </p:childTnLst>
                          </p:cTn>
                        </p:par>
                        <p:par>
                          <p:cTn id="34" fill="hold">
                            <p:stCondLst>
                              <p:cond delay="2700"/>
                            </p:stCondLst>
                            <p:childTnLst>
                              <p:par>
                                <p:cTn id="35" presetID="10" presetClass="entr" presetSubtype="0" fill="hold" nodeType="afterEffect">
                                  <p:stCondLst>
                                    <p:cond delay="0"/>
                                  </p:stCondLst>
                                  <p:childTnLst>
                                    <p:set>
                                      <p:cBhvr>
                                        <p:cTn id="36" dur="1" fill="hold">
                                          <p:stCondLst>
                                            <p:cond delay="0"/>
                                          </p:stCondLst>
                                        </p:cTn>
                                        <p:tgtEl>
                                          <p:spTgt spid="157"/>
                                        </p:tgtEl>
                                        <p:attrNameLst>
                                          <p:attrName>style.visibility</p:attrName>
                                        </p:attrNameLst>
                                      </p:cBhvr>
                                      <p:to>
                                        <p:strVal val="visible"/>
                                      </p:to>
                                    </p:set>
                                    <p:animEffect transition="in" filter="fade">
                                      <p:cBhvr>
                                        <p:cTn id="37" dur="1000"/>
                                        <p:tgtEl>
                                          <p:spTgt spid="157"/>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Simply Coloured</a:t>
            </a:r>
            <a:endParaRPr/>
          </a:p>
        </p:txBody>
      </p:sp>
      <p:sp>
        <p:nvSpPr>
          <p:cNvPr id="165" name="Google Shape;165;p24"/>
          <p:cNvSpPr txBox="1">
            <a:spLocks noGrp="1"/>
          </p:cNvSpPr>
          <p:nvPr>
            <p:ph type="body" idx="1"/>
          </p:nvPr>
        </p:nvSpPr>
        <p:spPr>
          <a:xfrm>
            <a:off x="4263025" y="445025"/>
            <a:ext cx="4109100" cy="1780500"/>
          </a:xfrm>
          <a:prstGeom prst="rect">
            <a:avLst/>
          </a:prstGeom>
        </p:spPr>
        <p:txBody>
          <a:bodyPr spcFirstLastPara="1" wrap="square" lIns="91425" tIns="91425" rIns="91425" bIns="91425" anchor="t" anchorCtr="0">
            <a:normAutofit lnSpcReduction="10000"/>
          </a:bodyPr>
          <a:lstStyle/>
          <a:p>
            <a:pPr marL="457200" lvl="0" indent="-325755" algn="l" rtl="0">
              <a:lnSpc>
                <a:spcPct val="150000"/>
              </a:lnSpc>
              <a:spcBef>
                <a:spcPts val="0"/>
              </a:spcBef>
              <a:spcAft>
                <a:spcPts val="0"/>
              </a:spcAft>
              <a:buSzPct val="100000"/>
              <a:buChar char="●"/>
            </a:pPr>
            <a:r>
              <a:rPr lang="en-GB"/>
              <a:t>Simple colour scheme</a:t>
            </a:r>
            <a:endParaRPr/>
          </a:p>
          <a:p>
            <a:pPr marL="457200" lvl="0" indent="-325755" algn="l" rtl="0">
              <a:lnSpc>
                <a:spcPct val="150000"/>
              </a:lnSpc>
              <a:spcBef>
                <a:spcPts val="0"/>
              </a:spcBef>
              <a:spcAft>
                <a:spcPts val="0"/>
              </a:spcAft>
              <a:buSzPct val="100000"/>
              <a:buChar char="●"/>
            </a:pPr>
            <a:r>
              <a:rPr lang="en-GB"/>
              <a:t>Consistent saturation </a:t>
            </a:r>
            <a:endParaRPr/>
          </a:p>
          <a:p>
            <a:pPr marL="457200" lvl="0" indent="-325755" algn="l" rtl="0">
              <a:lnSpc>
                <a:spcPct val="150000"/>
              </a:lnSpc>
              <a:spcBef>
                <a:spcPts val="0"/>
              </a:spcBef>
              <a:spcAft>
                <a:spcPts val="0"/>
              </a:spcAft>
              <a:buSzPct val="100000"/>
              <a:buChar char="●"/>
            </a:pPr>
            <a:r>
              <a:rPr lang="en-GB"/>
              <a:t>High contrast to text</a:t>
            </a:r>
            <a:endParaRPr/>
          </a:p>
          <a:p>
            <a:pPr marL="457200" lvl="0" indent="-325755" algn="l" rtl="0">
              <a:lnSpc>
                <a:spcPct val="150000"/>
              </a:lnSpc>
              <a:spcBef>
                <a:spcPts val="0"/>
              </a:spcBef>
              <a:spcAft>
                <a:spcPts val="0"/>
              </a:spcAft>
              <a:buSzPct val="100000"/>
              <a:buChar char="●"/>
            </a:pPr>
            <a:r>
              <a:rPr lang="en-GB"/>
              <a:t>Relaxing</a:t>
            </a:r>
            <a:endParaRPr/>
          </a:p>
          <a:p>
            <a:pPr marL="0" lvl="0" indent="0" algn="l" rtl="0">
              <a:spcBef>
                <a:spcPts val="1200"/>
              </a:spcBef>
              <a:spcAft>
                <a:spcPts val="1200"/>
              </a:spcAft>
              <a:buNone/>
            </a:pPr>
            <a:endParaRPr/>
          </a:p>
        </p:txBody>
      </p:sp>
      <p:pic>
        <p:nvPicPr>
          <p:cNvPr id="166" name="Google Shape;166;p24"/>
          <p:cNvPicPr preferRelativeResize="0"/>
          <p:nvPr/>
        </p:nvPicPr>
        <p:blipFill>
          <a:blip r:embed="rId3">
            <a:alphaModFix/>
          </a:blip>
          <a:stretch>
            <a:fillRect/>
          </a:stretch>
        </p:blipFill>
        <p:spPr>
          <a:xfrm>
            <a:off x="4085601" y="2208925"/>
            <a:ext cx="4463949" cy="2410950"/>
          </a:xfrm>
          <a:prstGeom prst="rect">
            <a:avLst/>
          </a:prstGeom>
          <a:noFill/>
          <a:ln>
            <a:noFill/>
          </a:ln>
        </p:spPr>
      </p:pic>
      <p:pic>
        <p:nvPicPr>
          <p:cNvPr id="167" name="Google Shape;167;p24"/>
          <p:cNvPicPr preferRelativeResize="0"/>
          <p:nvPr/>
        </p:nvPicPr>
        <p:blipFill>
          <a:blip r:embed="rId4">
            <a:alphaModFix/>
          </a:blip>
          <a:stretch>
            <a:fillRect/>
          </a:stretch>
        </p:blipFill>
        <p:spPr>
          <a:xfrm>
            <a:off x="311700" y="1593350"/>
            <a:ext cx="3261900" cy="302651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5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Effect transition="in" filter="fade">
                                      <p:cBhvr>
                                        <p:cTn id="12" dur="500"/>
                                        <p:tgtEl>
                                          <p:spTgt spid="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xEl>
                                              <p:pRg st="2" end="2"/>
                                            </p:txEl>
                                          </p:spTgt>
                                        </p:tgtEl>
                                        <p:attrNameLst>
                                          <p:attrName>style.visibility</p:attrName>
                                        </p:attrNameLst>
                                      </p:cBhvr>
                                      <p:to>
                                        <p:strVal val="visible"/>
                                      </p:to>
                                    </p:set>
                                    <p:animEffect transition="in" filter="fade">
                                      <p:cBhvr>
                                        <p:cTn id="17" dur="500"/>
                                        <p:tgtEl>
                                          <p:spTgt spid="1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5">
                                            <p:txEl>
                                              <p:pRg st="3" end="3"/>
                                            </p:txEl>
                                          </p:spTgt>
                                        </p:tgtEl>
                                        <p:attrNameLst>
                                          <p:attrName>style.visibility</p:attrName>
                                        </p:attrNameLst>
                                      </p:cBhvr>
                                      <p:to>
                                        <p:strVal val="visible"/>
                                      </p:to>
                                    </p:set>
                                    <p:animEffect transition="in" filter="fade">
                                      <p:cBhvr>
                                        <p:cTn id="22" dur="500"/>
                                        <p:tgtEl>
                                          <p:spTgt spid="1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
                                            <p:txEl>
                                              <p:pRg st="4" end="4"/>
                                            </p:txEl>
                                          </p:spTgt>
                                        </p:tgtEl>
                                        <p:attrNameLst>
                                          <p:attrName>style.visibility</p:attrName>
                                        </p:attrNameLst>
                                      </p:cBhvr>
                                      <p:to>
                                        <p:strVal val="visible"/>
                                      </p:to>
                                    </p:set>
                                    <p:animEffect transition="in" filter="fade">
                                      <p:cBhvr>
                                        <p:cTn id="27" dur="500"/>
                                        <p:tgtEl>
                                          <p:spTgt spid="1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Future Plans</a:t>
            </a:r>
            <a:endParaRPr/>
          </a:p>
        </p:txBody>
      </p:sp>
      <p:sp>
        <p:nvSpPr>
          <p:cNvPr id="173" name="Google Shape;173;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Search for points of interest</a:t>
            </a:r>
            <a:endParaRPr/>
          </a:p>
          <a:p>
            <a:pPr marL="457200" lvl="0" indent="-342900" algn="l" rtl="0">
              <a:spcBef>
                <a:spcPts val="0"/>
              </a:spcBef>
              <a:spcAft>
                <a:spcPts val="0"/>
              </a:spcAft>
              <a:buSzPts val="1800"/>
              <a:buChar char="●"/>
            </a:pPr>
            <a:r>
              <a:rPr lang="en-GB"/>
              <a:t>Show subway stations</a:t>
            </a:r>
            <a:endParaRPr/>
          </a:p>
          <a:p>
            <a:pPr marL="457200" lvl="0" indent="-342900" algn="l" rtl="0">
              <a:spcBef>
                <a:spcPts val="0"/>
              </a:spcBef>
              <a:spcAft>
                <a:spcPts val="0"/>
              </a:spcAft>
              <a:buSzPts val="1800"/>
              <a:buChar char="●"/>
            </a:pPr>
            <a:r>
              <a:rPr lang="en-GB"/>
              <a:t>Find the shortest path between two points</a:t>
            </a:r>
            <a:endParaRPr/>
          </a:p>
          <a:p>
            <a:pPr marL="457200" lvl="0" indent="-342900" algn="l" rtl="0">
              <a:spcBef>
                <a:spcPts val="0"/>
              </a:spcBef>
              <a:spcAft>
                <a:spcPts val="0"/>
              </a:spcAft>
              <a:buSzPts val="1800"/>
              <a:buChar char="●"/>
            </a:pPr>
            <a:r>
              <a:rPr lang="en-GB"/>
              <a:t>Salesman’s problem</a:t>
            </a:r>
            <a:endParaRPr/>
          </a:p>
          <a:p>
            <a:pPr marL="0" lvl="0" indent="0" algn="l" rtl="0">
              <a:spcBef>
                <a:spcPts val="12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6" name="op_1_30_f2">
            <a:hlinkClick r:id="" action="ppaction://media"/>
            <a:extLst>
              <a:ext uri="{FF2B5EF4-FFF2-40B4-BE49-F238E27FC236}">
                <a16:creationId xmlns:a16="http://schemas.microsoft.com/office/drawing/2014/main" id="{FAAD7752-5450-4DE8-9745-239F475284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Bibliography</a:t>
            </a:r>
            <a:endParaRPr/>
          </a:p>
        </p:txBody>
      </p:sp>
      <p:sp>
        <p:nvSpPr>
          <p:cNvPr id="185" name="Google Shape;185;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523"/>
              <a:buNone/>
            </a:pPr>
            <a:r>
              <a:rPr lang="en-GB" sz="1355" dirty="0"/>
              <a:t>colour:</a:t>
            </a:r>
            <a:endParaRPr sz="1355" dirty="0"/>
          </a:p>
          <a:p>
            <a:pPr marL="0" lvl="0" indent="0" algn="l" rtl="0">
              <a:lnSpc>
                <a:spcPct val="105000"/>
              </a:lnSpc>
              <a:spcBef>
                <a:spcPts val="1200"/>
              </a:spcBef>
              <a:spcAft>
                <a:spcPts val="0"/>
              </a:spcAft>
              <a:buSzPts val="523"/>
              <a:buNone/>
            </a:pPr>
            <a:r>
              <a:rPr lang="en-GB" sz="1355" u="sng" dirty="0">
                <a:solidFill>
                  <a:schemeClr val="hlink"/>
                </a:solidFill>
                <a:hlinkClick r:id="rId3"/>
              </a:rPr>
              <a:t>https://uxplanet.org/7-tips-to-organize-colors-for-ui-design-97bbefed8a8a</a:t>
            </a:r>
            <a:endParaRPr sz="1355" dirty="0"/>
          </a:p>
          <a:p>
            <a:pPr marL="0" lvl="0" indent="0" algn="l" rtl="0">
              <a:lnSpc>
                <a:spcPct val="105000"/>
              </a:lnSpc>
              <a:spcBef>
                <a:spcPts val="1200"/>
              </a:spcBef>
              <a:spcAft>
                <a:spcPts val="0"/>
              </a:spcAft>
              <a:buSzPts val="523"/>
              <a:buNone/>
            </a:pPr>
            <a:r>
              <a:rPr lang="en-GB" sz="1070" dirty="0">
                <a:solidFill>
                  <a:srgbClr val="000000"/>
                </a:solidFill>
                <a:latin typeface="Arial"/>
                <a:ea typeface="Arial"/>
                <a:cs typeface="Arial"/>
                <a:sym typeface="Arial"/>
              </a:rPr>
              <a:t>[1] M. </a:t>
            </a:r>
            <a:r>
              <a:rPr lang="en-GB" sz="1070" dirty="0" err="1">
                <a:solidFill>
                  <a:srgbClr val="000000"/>
                </a:solidFill>
                <a:latin typeface="Arial"/>
                <a:ea typeface="Arial"/>
                <a:cs typeface="Arial"/>
                <a:sym typeface="Arial"/>
              </a:rPr>
              <a:t>Haklay</a:t>
            </a:r>
            <a:r>
              <a:rPr lang="en-GB" sz="1070" dirty="0">
                <a:solidFill>
                  <a:srgbClr val="000000"/>
                </a:solidFill>
                <a:latin typeface="Arial"/>
                <a:ea typeface="Arial"/>
                <a:cs typeface="Arial"/>
                <a:sym typeface="Arial"/>
              </a:rPr>
              <a:t> and A. </a:t>
            </a:r>
            <a:r>
              <a:rPr lang="en-GB" sz="1070" dirty="0" err="1">
                <a:solidFill>
                  <a:srgbClr val="000000"/>
                </a:solidFill>
                <a:latin typeface="Arial"/>
                <a:ea typeface="Arial"/>
                <a:cs typeface="Arial"/>
                <a:sym typeface="Arial"/>
              </a:rPr>
              <a:t>Zafiri</a:t>
            </a:r>
            <a:r>
              <a:rPr lang="en-GB" sz="1070" dirty="0">
                <a:solidFill>
                  <a:srgbClr val="000000"/>
                </a:solidFill>
                <a:latin typeface="Arial"/>
                <a:ea typeface="Arial"/>
                <a:cs typeface="Arial"/>
                <a:sym typeface="Arial"/>
              </a:rPr>
              <a:t>, “Usability engineering for </a:t>
            </a:r>
            <a:r>
              <a:rPr lang="en-GB" sz="1070" dirty="0" err="1">
                <a:solidFill>
                  <a:srgbClr val="000000"/>
                </a:solidFill>
                <a:latin typeface="Arial"/>
                <a:ea typeface="Arial"/>
                <a:cs typeface="Arial"/>
                <a:sym typeface="Arial"/>
              </a:rPr>
              <a:t>gis</a:t>
            </a:r>
            <a:r>
              <a:rPr lang="en-GB" sz="1070" dirty="0">
                <a:solidFill>
                  <a:srgbClr val="000000"/>
                </a:solidFill>
                <a:latin typeface="Arial"/>
                <a:ea typeface="Arial"/>
                <a:cs typeface="Arial"/>
                <a:sym typeface="Arial"/>
              </a:rPr>
              <a:t>: Learning from a screen- shot,” The Cartographic Journal, vol. 45, no. 2, pp. 87–97, 2008. </a:t>
            </a:r>
            <a:r>
              <a:rPr lang="en-GB" sz="1070" dirty="0" err="1">
                <a:solidFill>
                  <a:srgbClr val="000000"/>
                </a:solidFill>
                <a:latin typeface="Arial"/>
                <a:ea typeface="Arial"/>
                <a:cs typeface="Arial"/>
                <a:sym typeface="Arial"/>
              </a:rPr>
              <a:t>doi</a:t>
            </a:r>
            <a:r>
              <a:rPr lang="en-GB" sz="1070" dirty="0">
                <a:solidFill>
                  <a:srgbClr val="000000"/>
                </a:solidFill>
                <a:latin typeface="Arial"/>
                <a:ea typeface="Arial"/>
                <a:cs typeface="Arial"/>
                <a:sym typeface="Arial"/>
              </a:rPr>
              <a:t>: 10.1179/ 174327708X305085. </a:t>
            </a:r>
            <a:r>
              <a:rPr lang="en-GB" sz="1070" dirty="0" err="1">
                <a:solidFill>
                  <a:srgbClr val="000000"/>
                </a:solidFill>
                <a:latin typeface="Arial"/>
                <a:ea typeface="Arial"/>
                <a:cs typeface="Arial"/>
                <a:sym typeface="Arial"/>
              </a:rPr>
              <a:t>eprint</a:t>
            </a:r>
            <a:r>
              <a:rPr lang="en-GB" sz="1070" dirty="0">
                <a:solidFill>
                  <a:srgbClr val="000000"/>
                </a:solidFill>
                <a:latin typeface="Arial"/>
                <a:ea typeface="Arial"/>
                <a:cs typeface="Arial"/>
                <a:sym typeface="Arial"/>
              </a:rPr>
              <a:t>: https://doi.org/10.1179/174327708X305085. [Online]. Available: https://doi.org/10.1179/174327708X305085. </a:t>
            </a:r>
            <a:endParaRPr sz="1070" dirty="0">
              <a:solidFill>
                <a:srgbClr val="000000"/>
              </a:solidFill>
              <a:latin typeface="Arial"/>
              <a:ea typeface="Arial"/>
              <a:cs typeface="Arial"/>
              <a:sym typeface="Arial"/>
            </a:endParaRPr>
          </a:p>
          <a:p>
            <a:pPr marL="0" lvl="0" indent="0" algn="l" rtl="0">
              <a:lnSpc>
                <a:spcPct val="105000"/>
              </a:lnSpc>
              <a:spcBef>
                <a:spcPts val="1200"/>
              </a:spcBef>
              <a:spcAft>
                <a:spcPts val="0"/>
              </a:spcAft>
              <a:buSzPts val="523"/>
              <a:buNone/>
            </a:pPr>
            <a:r>
              <a:rPr lang="en-GB" sz="1070" dirty="0">
                <a:solidFill>
                  <a:srgbClr val="000000"/>
                </a:solidFill>
                <a:latin typeface="Arial"/>
                <a:ea typeface="Arial"/>
                <a:cs typeface="Arial"/>
                <a:sym typeface="Arial"/>
              </a:rPr>
              <a:t>[2] S. Cabello, H. </a:t>
            </a:r>
            <a:r>
              <a:rPr lang="en-GB" sz="1070" dirty="0" err="1">
                <a:solidFill>
                  <a:srgbClr val="000000"/>
                </a:solidFill>
                <a:latin typeface="Arial"/>
                <a:ea typeface="Arial"/>
                <a:cs typeface="Arial"/>
                <a:sym typeface="Arial"/>
              </a:rPr>
              <a:t>Haverkort</a:t>
            </a:r>
            <a:r>
              <a:rPr lang="en-GB" sz="1070" dirty="0">
                <a:solidFill>
                  <a:srgbClr val="000000"/>
                </a:solidFill>
                <a:latin typeface="Arial"/>
                <a:ea typeface="Arial"/>
                <a:cs typeface="Arial"/>
                <a:sym typeface="Arial"/>
              </a:rPr>
              <a:t>, M. van </a:t>
            </a:r>
            <a:r>
              <a:rPr lang="en-GB" sz="1070" dirty="0" err="1">
                <a:solidFill>
                  <a:srgbClr val="000000"/>
                </a:solidFill>
                <a:latin typeface="Arial"/>
                <a:ea typeface="Arial"/>
                <a:cs typeface="Arial"/>
                <a:sym typeface="Arial"/>
              </a:rPr>
              <a:t>Kreveld</a:t>
            </a:r>
            <a:r>
              <a:rPr lang="en-GB" sz="1070" dirty="0">
                <a:solidFill>
                  <a:srgbClr val="000000"/>
                </a:solidFill>
                <a:latin typeface="Arial"/>
                <a:ea typeface="Arial"/>
                <a:cs typeface="Arial"/>
                <a:sym typeface="Arial"/>
              </a:rPr>
              <a:t>, and B. </a:t>
            </a:r>
            <a:r>
              <a:rPr lang="en-GB" sz="1070" dirty="0" err="1">
                <a:solidFill>
                  <a:srgbClr val="000000"/>
                </a:solidFill>
                <a:latin typeface="Arial"/>
                <a:ea typeface="Arial"/>
                <a:cs typeface="Arial"/>
                <a:sym typeface="Arial"/>
              </a:rPr>
              <a:t>Speckmann</a:t>
            </a:r>
            <a:r>
              <a:rPr lang="en-GB" sz="1070" dirty="0">
                <a:solidFill>
                  <a:srgbClr val="000000"/>
                </a:solidFill>
                <a:latin typeface="Arial"/>
                <a:ea typeface="Arial"/>
                <a:cs typeface="Arial"/>
                <a:sym typeface="Arial"/>
              </a:rPr>
              <a:t>, “Algorithmic aspects of proportional symbol maps,” </a:t>
            </a:r>
            <a:r>
              <a:rPr lang="en-GB" sz="1070" dirty="0" err="1">
                <a:solidFill>
                  <a:srgbClr val="000000"/>
                </a:solidFill>
                <a:latin typeface="Arial"/>
                <a:ea typeface="Arial"/>
                <a:cs typeface="Arial"/>
                <a:sym typeface="Arial"/>
              </a:rPr>
              <a:t>Algorithmica</a:t>
            </a:r>
            <a:r>
              <a:rPr lang="en-GB" sz="1070" dirty="0">
                <a:solidFill>
                  <a:srgbClr val="000000"/>
                </a:solidFill>
                <a:latin typeface="Arial"/>
                <a:ea typeface="Arial"/>
                <a:cs typeface="Arial"/>
                <a:sym typeface="Arial"/>
              </a:rPr>
              <a:t>, vol. 58, no. 3, pp. 543–565, 2009. </a:t>
            </a:r>
            <a:r>
              <a:rPr lang="en-GB" sz="1070" dirty="0" err="1">
                <a:solidFill>
                  <a:srgbClr val="000000"/>
                </a:solidFill>
                <a:latin typeface="Arial"/>
                <a:ea typeface="Arial"/>
                <a:cs typeface="Arial"/>
                <a:sym typeface="Arial"/>
              </a:rPr>
              <a:t>doi</a:t>
            </a:r>
            <a:r>
              <a:rPr lang="en-GB" sz="1070" dirty="0">
                <a:solidFill>
                  <a:srgbClr val="000000"/>
                </a:solidFill>
                <a:latin typeface="Arial"/>
                <a:ea typeface="Arial"/>
                <a:cs typeface="Arial"/>
                <a:sym typeface="Arial"/>
              </a:rPr>
              <a:t>: 10.1007/s00453-009-9281-8. </a:t>
            </a:r>
            <a:br>
              <a:rPr lang="en-GB" sz="1070" dirty="0">
                <a:solidFill>
                  <a:srgbClr val="000000"/>
                </a:solidFill>
                <a:latin typeface="Arial"/>
                <a:ea typeface="Arial"/>
                <a:cs typeface="Arial"/>
                <a:sym typeface="Arial"/>
              </a:rPr>
            </a:br>
            <a:r>
              <a:rPr lang="en-GB" sz="1022" dirty="0">
                <a:solidFill>
                  <a:srgbClr val="000000"/>
                </a:solidFill>
                <a:latin typeface="Arial"/>
                <a:ea typeface="Arial"/>
                <a:cs typeface="Arial"/>
                <a:sym typeface="Arial"/>
              </a:rPr>
              <a:t> 						</a:t>
            </a:r>
            <a:endParaRPr sz="1022" dirty="0">
              <a:solidFill>
                <a:srgbClr val="000000"/>
              </a:solidFill>
              <a:latin typeface="Arial"/>
              <a:ea typeface="Arial"/>
              <a:cs typeface="Arial"/>
              <a:sym typeface="Arial"/>
            </a:endParaRPr>
          </a:p>
          <a:p>
            <a:pPr marL="0" lvl="0" indent="0" algn="l" rtl="0">
              <a:lnSpc>
                <a:spcPct val="105000"/>
              </a:lnSpc>
              <a:spcBef>
                <a:spcPts val="1200"/>
              </a:spcBef>
              <a:spcAft>
                <a:spcPts val="0"/>
              </a:spcAft>
              <a:buSzPts val="523"/>
              <a:buNone/>
            </a:pPr>
            <a:r>
              <a:rPr lang="en-GB" sz="1022" dirty="0">
                <a:solidFill>
                  <a:srgbClr val="000000"/>
                </a:solidFill>
                <a:latin typeface="Arial"/>
                <a:ea typeface="Arial"/>
                <a:cs typeface="Arial"/>
                <a:sym typeface="Arial"/>
              </a:rPr>
              <a:t>					 				</a:t>
            </a:r>
            <a:endParaRPr sz="1022" dirty="0">
              <a:solidFill>
                <a:srgbClr val="000000"/>
              </a:solidFill>
              <a:latin typeface="Arial"/>
              <a:ea typeface="Arial"/>
              <a:cs typeface="Arial"/>
              <a:sym typeface="Arial"/>
            </a:endParaRPr>
          </a:p>
          <a:p>
            <a:pPr marL="0" lvl="0" indent="0" algn="l" rtl="0">
              <a:lnSpc>
                <a:spcPct val="105000"/>
              </a:lnSpc>
              <a:spcBef>
                <a:spcPts val="0"/>
              </a:spcBef>
              <a:spcAft>
                <a:spcPts val="0"/>
              </a:spcAft>
              <a:buSzPts val="523"/>
              <a:buNone/>
            </a:pPr>
            <a:r>
              <a:rPr lang="en-GB" sz="1022" dirty="0">
                <a:solidFill>
                  <a:srgbClr val="000000"/>
                </a:solidFill>
                <a:latin typeface="Arial"/>
                <a:ea typeface="Arial"/>
                <a:cs typeface="Arial"/>
                <a:sym typeface="Arial"/>
              </a:rPr>
              <a:t>			</a:t>
            </a:r>
            <a:endParaRPr sz="1022" dirty="0">
              <a:solidFill>
                <a:srgbClr val="000000"/>
              </a:solidFill>
              <a:latin typeface="Arial"/>
              <a:ea typeface="Arial"/>
              <a:cs typeface="Arial"/>
              <a:sym typeface="Arial"/>
            </a:endParaRPr>
          </a:p>
          <a:p>
            <a:pPr marL="0" lvl="0" indent="0" algn="l" rtl="0">
              <a:lnSpc>
                <a:spcPct val="105000"/>
              </a:lnSpc>
              <a:spcBef>
                <a:spcPts val="1200"/>
              </a:spcBef>
              <a:spcAft>
                <a:spcPts val="0"/>
              </a:spcAft>
              <a:buSzPts val="523"/>
              <a:buNone/>
            </a:pPr>
            <a:r>
              <a:rPr lang="en-GB" sz="1022" dirty="0">
                <a:solidFill>
                  <a:srgbClr val="000000"/>
                </a:solidFill>
                <a:latin typeface="Arial"/>
                <a:ea typeface="Arial"/>
                <a:cs typeface="Arial"/>
                <a:sym typeface="Arial"/>
              </a:rPr>
              <a:t>		</a:t>
            </a:r>
            <a:endParaRPr sz="1022" dirty="0">
              <a:solidFill>
                <a:srgbClr val="000000"/>
              </a:solidFill>
              <a:latin typeface="Arial"/>
              <a:ea typeface="Arial"/>
              <a:cs typeface="Arial"/>
              <a:sym typeface="Arial"/>
            </a:endParaRPr>
          </a:p>
          <a:p>
            <a:pPr marL="0" lvl="0" indent="0" algn="l" rtl="0">
              <a:lnSpc>
                <a:spcPct val="105000"/>
              </a:lnSpc>
              <a:spcBef>
                <a:spcPts val="1200"/>
              </a:spcBef>
              <a:spcAft>
                <a:spcPts val="0"/>
              </a:spcAft>
              <a:buSzPts val="523"/>
              <a:buNone/>
            </a:pPr>
            <a:br>
              <a:rPr lang="en-GB" sz="1070" dirty="0">
                <a:solidFill>
                  <a:srgbClr val="000000"/>
                </a:solidFill>
                <a:latin typeface="Arial"/>
                <a:ea typeface="Arial"/>
                <a:cs typeface="Arial"/>
                <a:sym typeface="Arial"/>
              </a:rPr>
            </a:br>
            <a:r>
              <a:rPr lang="en-GB" sz="1022" dirty="0">
                <a:solidFill>
                  <a:srgbClr val="000000"/>
                </a:solidFill>
                <a:latin typeface="Arial"/>
                <a:ea typeface="Arial"/>
                <a:cs typeface="Arial"/>
                <a:sym typeface="Arial"/>
              </a:rPr>
              <a:t> 						</a:t>
            </a:r>
            <a:endParaRPr sz="1022" dirty="0">
              <a:solidFill>
                <a:srgbClr val="000000"/>
              </a:solidFill>
              <a:latin typeface="Arial"/>
              <a:ea typeface="Arial"/>
              <a:cs typeface="Arial"/>
              <a:sym typeface="Arial"/>
            </a:endParaRPr>
          </a:p>
          <a:p>
            <a:pPr marL="0" lvl="0" indent="0" algn="l" rtl="0">
              <a:lnSpc>
                <a:spcPct val="105000"/>
              </a:lnSpc>
              <a:spcBef>
                <a:spcPts val="1200"/>
              </a:spcBef>
              <a:spcAft>
                <a:spcPts val="0"/>
              </a:spcAft>
              <a:buSzPts val="523"/>
              <a:buNone/>
            </a:pPr>
            <a:r>
              <a:rPr lang="en-GB" sz="1022" dirty="0">
                <a:solidFill>
                  <a:srgbClr val="000000"/>
                </a:solidFill>
                <a:latin typeface="Arial"/>
                <a:ea typeface="Arial"/>
                <a:cs typeface="Arial"/>
                <a:sym typeface="Arial"/>
              </a:rPr>
              <a:t>					 				</a:t>
            </a:r>
            <a:endParaRPr sz="1022" dirty="0">
              <a:solidFill>
                <a:srgbClr val="000000"/>
              </a:solidFill>
              <a:latin typeface="Arial"/>
              <a:ea typeface="Arial"/>
              <a:cs typeface="Arial"/>
              <a:sym typeface="Arial"/>
            </a:endParaRPr>
          </a:p>
          <a:p>
            <a:pPr marL="0" lvl="0" indent="0" algn="l" rtl="0">
              <a:lnSpc>
                <a:spcPct val="105000"/>
              </a:lnSpc>
              <a:spcBef>
                <a:spcPts val="0"/>
              </a:spcBef>
              <a:spcAft>
                <a:spcPts val="0"/>
              </a:spcAft>
              <a:buSzPts val="523"/>
              <a:buNone/>
            </a:pPr>
            <a:r>
              <a:rPr lang="en-GB" sz="1022" dirty="0">
                <a:solidFill>
                  <a:srgbClr val="000000"/>
                </a:solidFill>
                <a:latin typeface="Arial"/>
                <a:ea typeface="Arial"/>
                <a:cs typeface="Arial"/>
                <a:sym typeface="Arial"/>
              </a:rPr>
              <a:t>			</a:t>
            </a:r>
            <a:endParaRPr sz="1022" dirty="0">
              <a:solidFill>
                <a:srgbClr val="000000"/>
              </a:solidFill>
              <a:latin typeface="Arial"/>
              <a:ea typeface="Arial"/>
              <a:cs typeface="Arial"/>
              <a:sym typeface="Arial"/>
            </a:endParaRPr>
          </a:p>
          <a:p>
            <a:pPr marL="0" lvl="0" indent="0" algn="l" rtl="0">
              <a:lnSpc>
                <a:spcPct val="105000"/>
              </a:lnSpc>
              <a:spcBef>
                <a:spcPts val="1200"/>
              </a:spcBef>
              <a:spcAft>
                <a:spcPts val="0"/>
              </a:spcAft>
              <a:buSzPts val="523"/>
              <a:buNone/>
            </a:pPr>
            <a:r>
              <a:rPr lang="en-GB" sz="1022" dirty="0">
                <a:solidFill>
                  <a:srgbClr val="000000"/>
                </a:solidFill>
                <a:latin typeface="Arial"/>
                <a:ea typeface="Arial"/>
                <a:cs typeface="Arial"/>
                <a:sym typeface="Arial"/>
              </a:rPr>
              <a:t>		</a:t>
            </a:r>
            <a:endParaRPr sz="1022" dirty="0">
              <a:solidFill>
                <a:srgbClr val="000000"/>
              </a:solidFill>
              <a:latin typeface="Arial"/>
              <a:ea typeface="Arial"/>
              <a:cs typeface="Arial"/>
              <a:sym typeface="Arial"/>
            </a:endParaRPr>
          </a:p>
          <a:p>
            <a:pPr marL="0" lvl="0" indent="0" algn="l" rtl="0">
              <a:lnSpc>
                <a:spcPct val="105000"/>
              </a:lnSpc>
              <a:spcBef>
                <a:spcPts val="1200"/>
              </a:spcBef>
              <a:spcAft>
                <a:spcPts val="0"/>
              </a:spcAft>
              <a:buSzPts val="523"/>
              <a:buNone/>
            </a:pPr>
            <a:endParaRPr sz="1070" dirty="0">
              <a:solidFill>
                <a:srgbClr val="000000"/>
              </a:solidFill>
              <a:latin typeface="Arial"/>
              <a:ea typeface="Arial"/>
              <a:cs typeface="Arial"/>
              <a:sym typeface="Arial"/>
            </a:endParaRPr>
          </a:p>
          <a:p>
            <a:pPr marL="0" lvl="0" indent="0" algn="l" rtl="0">
              <a:lnSpc>
                <a:spcPct val="105000"/>
              </a:lnSpc>
              <a:spcBef>
                <a:spcPts val="1200"/>
              </a:spcBef>
              <a:spcAft>
                <a:spcPts val="1200"/>
              </a:spcAft>
              <a:buSzPts val="523"/>
              <a:buNone/>
            </a:pPr>
            <a:endParaRPr sz="135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336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Purpose, Procedure, and Predicament</a:t>
            </a:r>
            <a:endParaRPr/>
          </a:p>
        </p:txBody>
      </p:sp>
      <p:sp>
        <p:nvSpPr>
          <p:cNvPr id="75" name="Google Shape;75;p14"/>
          <p:cNvSpPr txBox="1">
            <a:spLocks noGrp="1"/>
          </p:cNvSpPr>
          <p:nvPr>
            <p:ph type="body" idx="1"/>
          </p:nvPr>
        </p:nvSpPr>
        <p:spPr>
          <a:xfrm>
            <a:off x="311700" y="1289100"/>
            <a:ext cx="4766100" cy="3302700"/>
          </a:xfrm>
          <a:prstGeom prst="rect">
            <a:avLst/>
          </a:prstGeom>
        </p:spPr>
        <p:txBody>
          <a:bodyPr spcFirstLastPara="1" wrap="square" lIns="91425" tIns="91425" rIns="91425" bIns="91425" anchor="t" anchorCtr="0">
            <a:normAutofit fontScale="92500" lnSpcReduction="10000"/>
          </a:bodyPr>
          <a:lstStyle/>
          <a:p>
            <a:pPr marL="457200" lvl="0" indent="-334327" algn="l" rtl="0">
              <a:lnSpc>
                <a:spcPct val="150000"/>
              </a:lnSpc>
              <a:spcBef>
                <a:spcPts val="0"/>
              </a:spcBef>
              <a:spcAft>
                <a:spcPts val="0"/>
              </a:spcAft>
              <a:buSzPct val="100000"/>
              <a:buChar char="●"/>
            </a:pPr>
            <a:r>
              <a:rPr lang="en-GB" b="1"/>
              <a:t>Simple</a:t>
            </a:r>
            <a:r>
              <a:rPr lang="en-GB"/>
              <a:t> general-purpose navigation (especially for students)</a:t>
            </a:r>
            <a:endParaRPr/>
          </a:p>
          <a:p>
            <a:pPr marL="914400" lvl="1" indent="-310832" algn="l" rtl="0">
              <a:lnSpc>
                <a:spcPct val="150000"/>
              </a:lnSpc>
              <a:spcBef>
                <a:spcPts val="0"/>
              </a:spcBef>
              <a:spcAft>
                <a:spcPts val="0"/>
              </a:spcAft>
              <a:buSzPct val="100000"/>
              <a:buChar char="○"/>
            </a:pPr>
            <a:r>
              <a:rPr lang="en-GB"/>
              <a:t>Usable (efficiency, learnability, error rate, and satisfaction)</a:t>
            </a:r>
            <a:endParaRPr/>
          </a:p>
          <a:p>
            <a:pPr marL="914400" lvl="1" indent="-310832" algn="l" rtl="0">
              <a:lnSpc>
                <a:spcPct val="150000"/>
              </a:lnSpc>
              <a:spcBef>
                <a:spcPts val="0"/>
              </a:spcBef>
              <a:spcAft>
                <a:spcPts val="0"/>
              </a:spcAft>
              <a:buSzPct val="100000"/>
              <a:buChar char="○"/>
            </a:pPr>
            <a:r>
              <a:rPr lang="en-GB"/>
              <a:t>Quick response to user input</a:t>
            </a:r>
            <a:endParaRPr/>
          </a:p>
          <a:p>
            <a:pPr marL="457200" lvl="0" indent="-334327" algn="l" rtl="0">
              <a:lnSpc>
                <a:spcPct val="150000"/>
              </a:lnSpc>
              <a:spcBef>
                <a:spcPts val="0"/>
              </a:spcBef>
              <a:spcAft>
                <a:spcPts val="0"/>
              </a:spcAft>
              <a:buSzPct val="100000"/>
              <a:buChar char="●"/>
            </a:pPr>
            <a:r>
              <a:rPr lang="en-GB"/>
              <a:t>Features</a:t>
            </a:r>
            <a:endParaRPr/>
          </a:p>
          <a:p>
            <a:pPr marL="914400" lvl="1" indent="-310832" algn="l" rtl="0">
              <a:lnSpc>
                <a:spcPct val="150000"/>
              </a:lnSpc>
              <a:spcBef>
                <a:spcPts val="0"/>
              </a:spcBef>
              <a:spcAft>
                <a:spcPts val="0"/>
              </a:spcAft>
              <a:buSzPct val="100000"/>
              <a:buChar char="○"/>
            </a:pPr>
            <a:r>
              <a:rPr lang="en-GB"/>
              <a:t>Minimalistic User Interface (UI)</a:t>
            </a:r>
            <a:endParaRPr/>
          </a:p>
          <a:p>
            <a:pPr marL="914400" lvl="1" indent="-310832" algn="l" rtl="0">
              <a:lnSpc>
                <a:spcPct val="150000"/>
              </a:lnSpc>
              <a:spcBef>
                <a:spcPts val="0"/>
              </a:spcBef>
              <a:spcAft>
                <a:spcPts val="0"/>
              </a:spcAft>
              <a:buSzPct val="100000"/>
              <a:buChar char="○"/>
            </a:pPr>
            <a:r>
              <a:rPr lang="en-GB"/>
              <a:t>Levels of detail management</a:t>
            </a:r>
            <a:endParaRPr/>
          </a:p>
          <a:p>
            <a:pPr marL="914400" lvl="1" indent="-310832" algn="l" rtl="0">
              <a:lnSpc>
                <a:spcPct val="150000"/>
              </a:lnSpc>
              <a:spcBef>
                <a:spcPts val="0"/>
              </a:spcBef>
              <a:spcAft>
                <a:spcPts val="0"/>
              </a:spcAft>
              <a:buSzPct val="100000"/>
              <a:buChar char="○"/>
            </a:pPr>
            <a:r>
              <a:rPr lang="en-GB"/>
              <a:t>Accessible points of interest</a:t>
            </a:r>
            <a:endParaRPr/>
          </a:p>
          <a:p>
            <a:pPr marL="914400" lvl="1" indent="-310832" algn="l" rtl="0">
              <a:lnSpc>
                <a:spcPct val="150000"/>
              </a:lnSpc>
              <a:spcBef>
                <a:spcPts val="0"/>
              </a:spcBef>
              <a:spcAft>
                <a:spcPts val="0"/>
              </a:spcAft>
              <a:buSzPct val="100000"/>
              <a:buChar char="○"/>
            </a:pPr>
            <a:r>
              <a:rPr lang="en-GB"/>
              <a:t>Relaxing colour design</a:t>
            </a:r>
            <a:endParaRPr/>
          </a:p>
        </p:txBody>
      </p:sp>
      <p:pic>
        <p:nvPicPr>
          <p:cNvPr id="76" name="Google Shape;76;p14"/>
          <p:cNvPicPr preferRelativeResize="0"/>
          <p:nvPr/>
        </p:nvPicPr>
        <p:blipFill>
          <a:blip r:embed="rId3">
            <a:alphaModFix/>
          </a:blip>
          <a:stretch>
            <a:fillRect/>
          </a:stretch>
        </p:blipFill>
        <p:spPr>
          <a:xfrm>
            <a:off x="4863525" y="1141025"/>
            <a:ext cx="3756800" cy="2348000"/>
          </a:xfrm>
          <a:prstGeom prst="rect">
            <a:avLst/>
          </a:prstGeom>
          <a:noFill/>
          <a:ln>
            <a:noFill/>
          </a:ln>
        </p:spPr>
      </p:pic>
      <p:pic>
        <p:nvPicPr>
          <p:cNvPr id="77" name="Google Shape;77;p14"/>
          <p:cNvPicPr preferRelativeResize="0"/>
          <p:nvPr/>
        </p:nvPicPr>
        <p:blipFill>
          <a:blip r:embed="rId4">
            <a:alphaModFix/>
          </a:blip>
          <a:stretch>
            <a:fillRect/>
          </a:stretch>
        </p:blipFill>
        <p:spPr>
          <a:xfrm>
            <a:off x="2841788" y="1538250"/>
            <a:ext cx="5871466" cy="3302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xEl>
                                              <p:pRg st="0" end="0"/>
                                            </p:txEl>
                                          </p:spTgt>
                                        </p:tgtEl>
                                        <p:attrNameLst>
                                          <p:attrName>style.visibility</p:attrName>
                                        </p:attrNameLst>
                                      </p:cBhvr>
                                      <p:to>
                                        <p:strVal val="visible"/>
                                      </p:to>
                                    </p:set>
                                    <p:animEffect transition="in" filter="fade">
                                      <p:cBhvr>
                                        <p:cTn id="12" dur="500"/>
                                        <p:tgtEl>
                                          <p:spTgt spid="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
                                            <p:txEl>
                                              <p:pRg st="1" end="1"/>
                                            </p:txEl>
                                          </p:spTgt>
                                        </p:tgtEl>
                                        <p:attrNameLst>
                                          <p:attrName>style.visibility</p:attrName>
                                        </p:attrNameLst>
                                      </p:cBhvr>
                                      <p:to>
                                        <p:strVal val="visible"/>
                                      </p:to>
                                    </p:set>
                                    <p:animEffect transition="in" filter="fade">
                                      <p:cBhvr>
                                        <p:cTn id="17" dur="500"/>
                                        <p:tgtEl>
                                          <p:spTgt spid="7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
                                            <p:txEl>
                                              <p:pRg st="2" end="2"/>
                                            </p:txEl>
                                          </p:spTgt>
                                        </p:tgtEl>
                                        <p:attrNameLst>
                                          <p:attrName>style.visibility</p:attrName>
                                        </p:attrNameLst>
                                      </p:cBhvr>
                                      <p:to>
                                        <p:strVal val="visible"/>
                                      </p:to>
                                    </p:set>
                                    <p:animEffect transition="in" filter="fade">
                                      <p:cBhvr>
                                        <p:cTn id="22" dur="500"/>
                                        <p:tgtEl>
                                          <p:spTgt spid="7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5">
                                            <p:txEl>
                                              <p:pRg st="3" end="3"/>
                                            </p:txEl>
                                          </p:spTgt>
                                        </p:tgtEl>
                                        <p:attrNameLst>
                                          <p:attrName>style.visibility</p:attrName>
                                        </p:attrNameLst>
                                      </p:cBhvr>
                                      <p:to>
                                        <p:strVal val="visible"/>
                                      </p:to>
                                    </p:set>
                                    <p:animEffect transition="in" filter="fade">
                                      <p:cBhvr>
                                        <p:cTn id="27" dur="500"/>
                                        <p:tgtEl>
                                          <p:spTgt spid="7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
                                            <p:txEl>
                                              <p:pRg st="4" end="4"/>
                                            </p:txEl>
                                          </p:spTgt>
                                        </p:tgtEl>
                                        <p:attrNameLst>
                                          <p:attrName>style.visibility</p:attrName>
                                        </p:attrNameLst>
                                      </p:cBhvr>
                                      <p:to>
                                        <p:strVal val="visible"/>
                                      </p:to>
                                    </p:set>
                                    <p:animEffect transition="in" filter="fade">
                                      <p:cBhvr>
                                        <p:cTn id="32" dur="500"/>
                                        <p:tgtEl>
                                          <p:spTgt spid="7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
                                            <p:txEl>
                                              <p:pRg st="5" end="5"/>
                                            </p:txEl>
                                          </p:spTgt>
                                        </p:tgtEl>
                                        <p:attrNameLst>
                                          <p:attrName>style.visibility</p:attrName>
                                        </p:attrNameLst>
                                      </p:cBhvr>
                                      <p:to>
                                        <p:strVal val="visible"/>
                                      </p:to>
                                    </p:set>
                                    <p:animEffect transition="in" filter="fade">
                                      <p:cBhvr>
                                        <p:cTn id="37" dur="500"/>
                                        <p:tgtEl>
                                          <p:spTgt spid="7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5">
                                            <p:txEl>
                                              <p:pRg st="6" end="6"/>
                                            </p:txEl>
                                          </p:spTgt>
                                        </p:tgtEl>
                                        <p:attrNameLst>
                                          <p:attrName>style.visibility</p:attrName>
                                        </p:attrNameLst>
                                      </p:cBhvr>
                                      <p:to>
                                        <p:strVal val="visible"/>
                                      </p:to>
                                    </p:set>
                                    <p:animEffect transition="in" filter="fade">
                                      <p:cBhvr>
                                        <p:cTn id="42" dur="500"/>
                                        <p:tgtEl>
                                          <p:spTgt spid="7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5">
                                            <p:txEl>
                                              <p:pRg st="7" end="7"/>
                                            </p:txEl>
                                          </p:spTgt>
                                        </p:tgtEl>
                                        <p:attrNameLst>
                                          <p:attrName>style.visibility</p:attrName>
                                        </p:attrNameLst>
                                      </p:cBhvr>
                                      <p:to>
                                        <p:strVal val="visible"/>
                                      </p:to>
                                    </p:set>
                                    <p:animEffect transition="in" filter="fade">
                                      <p:cBhvr>
                                        <p:cTn id="47" dur="500"/>
                                        <p:tgtEl>
                                          <p:spTgt spid="7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311700" y="814800"/>
            <a:ext cx="8571300" cy="1625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4600" dirty="0"/>
              <a:t>GUI Layout</a:t>
            </a:r>
            <a:endParaRPr sz="4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6"/>
          <p:cNvPicPr preferRelativeResize="0"/>
          <p:nvPr/>
        </p:nvPicPr>
        <p:blipFill>
          <a:blip r:embed="rId3">
            <a:alphaModFix/>
          </a:blip>
          <a:stretch>
            <a:fillRect/>
          </a:stretch>
        </p:blipFill>
        <p:spPr>
          <a:xfrm>
            <a:off x="1" y="0"/>
            <a:ext cx="9144000" cy="5143499"/>
          </a:xfrm>
          <a:prstGeom prst="rect">
            <a:avLst/>
          </a:prstGeom>
          <a:noFill/>
          <a:ln>
            <a:noFill/>
          </a:ln>
        </p:spPr>
      </p:pic>
      <p:sp>
        <p:nvSpPr>
          <p:cNvPr id="88" name="Google Shape;88;p16"/>
          <p:cNvSpPr txBox="1">
            <a:spLocks noGrp="1"/>
          </p:cNvSpPr>
          <p:nvPr>
            <p:ph type="title"/>
          </p:nvPr>
        </p:nvSpPr>
        <p:spPr>
          <a:xfrm>
            <a:off x="276425" y="1716075"/>
            <a:ext cx="8520600" cy="691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CC0000"/>
                </a:solidFill>
              </a:rPr>
              <a:t>Command Line?</a:t>
            </a:r>
            <a:endParaRPr sz="6711">
              <a:solidFill>
                <a:srgbClr val="CC0000"/>
              </a:solidFill>
            </a:endParaRPr>
          </a:p>
        </p:txBody>
      </p:sp>
      <p:sp>
        <p:nvSpPr>
          <p:cNvPr id="89" name="Google Shape;89;p16"/>
          <p:cNvSpPr txBox="1"/>
          <p:nvPr/>
        </p:nvSpPr>
        <p:spPr>
          <a:xfrm>
            <a:off x="3403650" y="2407275"/>
            <a:ext cx="2336700" cy="1217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711" b="1">
                <a:solidFill>
                  <a:srgbClr val="FF0000"/>
                </a:solidFill>
                <a:latin typeface="PT Sans Narrow"/>
                <a:ea typeface="PT Sans Narrow"/>
                <a:cs typeface="PT Sans Narrow"/>
                <a:sym typeface="PT Sans Narrow"/>
              </a:rPr>
              <a:t>NO!</a:t>
            </a:r>
            <a:endParaRPr b="1">
              <a:solidFill>
                <a:srgbClr val="FF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3874575" y="814426"/>
            <a:ext cx="4863823" cy="3795726"/>
          </a:xfrm>
          <a:prstGeom prst="rect">
            <a:avLst/>
          </a:prstGeom>
          <a:noFill/>
          <a:ln>
            <a:noFill/>
          </a:ln>
        </p:spPr>
      </p:pic>
      <p:sp>
        <p:nvSpPr>
          <p:cNvPr id="95" name="Google Shape;95;p17"/>
          <p:cNvSpPr txBox="1">
            <a:spLocks noGrp="1"/>
          </p:cNvSpPr>
          <p:nvPr>
            <p:ph type="title"/>
          </p:nvPr>
        </p:nvSpPr>
        <p:spPr>
          <a:xfrm>
            <a:off x="311700" y="116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Simple GUI Layout</a:t>
            </a:r>
            <a:endParaRPr dirty="0"/>
          </a:p>
        </p:txBody>
      </p:sp>
      <p:sp>
        <p:nvSpPr>
          <p:cNvPr id="96" name="Google Shape;96;p17"/>
          <p:cNvSpPr txBox="1">
            <a:spLocks noGrp="1"/>
          </p:cNvSpPr>
          <p:nvPr>
            <p:ph type="body" idx="1"/>
          </p:nvPr>
        </p:nvSpPr>
        <p:spPr>
          <a:xfrm>
            <a:off x="0" y="1545150"/>
            <a:ext cx="3707400" cy="2828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Maximized area of map and minimized area of buttons</a:t>
            </a:r>
            <a:endParaRPr/>
          </a:p>
          <a:p>
            <a:pPr marL="914400" lvl="1" indent="-317500" algn="l" rtl="0">
              <a:spcBef>
                <a:spcPts val="0"/>
              </a:spcBef>
              <a:spcAft>
                <a:spcPts val="0"/>
              </a:spcAft>
              <a:buSzPts val="1400"/>
              <a:buChar char="○"/>
            </a:pPr>
            <a:r>
              <a:rPr lang="en-GB"/>
              <a:t>Efficient browsing[1]</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GB"/>
              <a:t>Function buttons in the menu bar</a:t>
            </a:r>
            <a:endParaRPr/>
          </a:p>
        </p:txBody>
      </p:sp>
      <p:sp>
        <p:nvSpPr>
          <p:cNvPr id="97" name="Google Shape;97;p17"/>
          <p:cNvSpPr/>
          <p:nvPr/>
        </p:nvSpPr>
        <p:spPr>
          <a:xfrm>
            <a:off x="3874575" y="990150"/>
            <a:ext cx="1927500" cy="14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8174025" y="1136850"/>
            <a:ext cx="564300" cy="1296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874575" y="1136850"/>
            <a:ext cx="4299600" cy="323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Key Functions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129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Simply Switch Map</a:t>
            </a:r>
            <a:endParaRPr/>
          </a:p>
        </p:txBody>
      </p:sp>
      <p:sp>
        <p:nvSpPr>
          <p:cNvPr id="110" name="Google Shape;110;p19"/>
          <p:cNvSpPr txBox="1"/>
          <p:nvPr/>
        </p:nvSpPr>
        <p:spPr>
          <a:xfrm>
            <a:off x="266175" y="1260425"/>
            <a:ext cx="31239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Switch map easily between 19 different cities!</a:t>
            </a:r>
            <a:endParaRPr sz="1800">
              <a:solidFill>
                <a:schemeClr val="dk2"/>
              </a:solidFill>
              <a:latin typeface="Open Sans"/>
              <a:ea typeface="Open Sans"/>
              <a:cs typeface="Open Sans"/>
              <a:sym typeface="Open Sans"/>
            </a:endParaRPr>
          </a:p>
          <a:p>
            <a:pPr marL="457200" lvl="0" indent="-342900" algn="l" rtl="0">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No need to close APP</a:t>
            </a:r>
            <a:endParaRPr sz="1800">
              <a:solidFill>
                <a:schemeClr val="dk2"/>
              </a:solidFill>
              <a:latin typeface="Open Sans"/>
              <a:ea typeface="Open Sans"/>
              <a:cs typeface="Open Sans"/>
              <a:sym typeface="Open Sans"/>
            </a:endParaRPr>
          </a:p>
        </p:txBody>
      </p:sp>
      <p:pic>
        <p:nvPicPr>
          <p:cNvPr id="111" name="Google Shape;111;p19"/>
          <p:cNvPicPr preferRelativeResize="0"/>
          <p:nvPr/>
        </p:nvPicPr>
        <p:blipFill>
          <a:blip r:embed="rId3">
            <a:alphaModFix/>
          </a:blip>
          <a:stretch>
            <a:fillRect/>
          </a:stretch>
        </p:blipFill>
        <p:spPr>
          <a:xfrm>
            <a:off x="3390075" y="325488"/>
            <a:ext cx="5442223" cy="4492522"/>
          </a:xfrm>
          <a:prstGeom prst="rect">
            <a:avLst/>
          </a:prstGeom>
          <a:noFill/>
          <a:ln>
            <a:noFill/>
          </a:ln>
        </p:spPr>
      </p:pic>
      <p:pic>
        <p:nvPicPr>
          <p:cNvPr id="112" name="Google Shape;112;p19"/>
          <p:cNvPicPr preferRelativeResize="0"/>
          <p:nvPr/>
        </p:nvPicPr>
        <p:blipFill>
          <a:blip r:embed="rId4">
            <a:alphaModFix/>
          </a:blip>
          <a:stretch>
            <a:fillRect/>
          </a:stretch>
        </p:blipFill>
        <p:spPr>
          <a:xfrm>
            <a:off x="3390075" y="328850"/>
            <a:ext cx="5442223" cy="4485796"/>
          </a:xfrm>
          <a:prstGeom prst="rect">
            <a:avLst/>
          </a:prstGeom>
          <a:noFill/>
          <a:ln>
            <a:noFill/>
          </a:ln>
        </p:spPr>
      </p:pic>
      <p:pic>
        <p:nvPicPr>
          <p:cNvPr id="113" name="Google Shape;113;p19"/>
          <p:cNvPicPr preferRelativeResize="0"/>
          <p:nvPr/>
        </p:nvPicPr>
        <p:blipFill>
          <a:blip r:embed="rId5">
            <a:alphaModFix/>
          </a:blip>
          <a:stretch>
            <a:fillRect/>
          </a:stretch>
        </p:blipFill>
        <p:spPr>
          <a:xfrm>
            <a:off x="3390075" y="328850"/>
            <a:ext cx="5442227" cy="42523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2004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Simply Search</a:t>
            </a:r>
            <a:endParaRPr/>
          </a:p>
        </p:txBody>
      </p:sp>
      <p:sp>
        <p:nvSpPr>
          <p:cNvPr id="119" name="Google Shape;119;p20"/>
          <p:cNvSpPr txBox="1">
            <a:spLocks noGrp="1"/>
          </p:cNvSpPr>
          <p:nvPr>
            <p:ph type="body" idx="1"/>
          </p:nvPr>
        </p:nvSpPr>
        <p:spPr>
          <a:xfrm>
            <a:off x="311700" y="1152425"/>
            <a:ext cx="2996400" cy="1925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Find common intersections of 2 streets</a:t>
            </a:r>
            <a:endParaRPr/>
          </a:p>
        </p:txBody>
      </p:sp>
      <p:pic>
        <p:nvPicPr>
          <p:cNvPr id="120" name="Google Shape;120;p20"/>
          <p:cNvPicPr preferRelativeResize="0"/>
          <p:nvPr/>
        </p:nvPicPr>
        <p:blipFill>
          <a:blip r:embed="rId3">
            <a:alphaModFix/>
          </a:blip>
          <a:stretch>
            <a:fillRect/>
          </a:stretch>
        </p:blipFill>
        <p:spPr>
          <a:xfrm>
            <a:off x="3620800" y="606300"/>
            <a:ext cx="4880471" cy="3930901"/>
          </a:xfrm>
          <a:prstGeom prst="rect">
            <a:avLst/>
          </a:prstGeom>
          <a:noFill/>
          <a:ln>
            <a:noFill/>
          </a:ln>
        </p:spPr>
      </p:pic>
      <p:pic>
        <p:nvPicPr>
          <p:cNvPr id="121" name="Google Shape;121;p20"/>
          <p:cNvPicPr preferRelativeResize="0"/>
          <p:nvPr/>
        </p:nvPicPr>
        <p:blipFill>
          <a:blip r:embed="rId4">
            <a:alphaModFix/>
          </a:blip>
          <a:stretch>
            <a:fillRect/>
          </a:stretch>
        </p:blipFill>
        <p:spPr>
          <a:xfrm>
            <a:off x="3579050" y="572675"/>
            <a:ext cx="4963975" cy="3998151"/>
          </a:xfrm>
          <a:prstGeom prst="rect">
            <a:avLst/>
          </a:prstGeom>
          <a:noFill/>
          <a:ln>
            <a:noFill/>
          </a:ln>
        </p:spPr>
      </p:pic>
      <p:pic>
        <p:nvPicPr>
          <p:cNvPr id="122" name="Google Shape;122;p20"/>
          <p:cNvPicPr preferRelativeResize="0"/>
          <p:nvPr/>
        </p:nvPicPr>
        <p:blipFill>
          <a:blip r:embed="rId5">
            <a:alphaModFix/>
          </a:blip>
          <a:stretch>
            <a:fillRect/>
          </a:stretch>
        </p:blipFill>
        <p:spPr>
          <a:xfrm>
            <a:off x="3579050" y="572675"/>
            <a:ext cx="4963975" cy="3998128"/>
          </a:xfrm>
          <a:prstGeom prst="rect">
            <a:avLst/>
          </a:prstGeom>
          <a:noFill/>
          <a:ln>
            <a:noFill/>
          </a:ln>
        </p:spPr>
      </p:pic>
      <p:pic>
        <p:nvPicPr>
          <p:cNvPr id="123" name="Google Shape;123;p20"/>
          <p:cNvPicPr preferRelativeResize="0"/>
          <p:nvPr/>
        </p:nvPicPr>
        <p:blipFill>
          <a:blip r:embed="rId6">
            <a:alphaModFix/>
          </a:blip>
          <a:stretch>
            <a:fillRect/>
          </a:stretch>
        </p:blipFill>
        <p:spPr>
          <a:xfrm>
            <a:off x="3579050" y="572663"/>
            <a:ext cx="4963975" cy="3998140"/>
          </a:xfrm>
          <a:prstGeom prst="rect">
            <a:avLst/>
          </a:prstGeom>
          <a:noFill/>
          <a:ln>
            <a:noFill/>
          </a:ln>
        </p:spPr>
      </p:pic>
      <p:pic>
        <p:nvPicPr>
          <p:cNvPr id="124" name="Google Shape;124;p20"/>
          <p:cNvPicPr preferRelativeResize="0"/>
          <p:nvPr/>
        </p:nvPicPr>
        <p:blipFill>
          <a:blip r:embed="rId7">
            <a:alphaModFix/>
          </a:blip>
          <a:stretch>
            <a:fillRect/>
          </a:stretch>
        </p:blipFill>
        <p:spPr>
          <a:xfrm>
            <a:off x="3579050" y="572675"/>
            <a:ext cx="4963975" cy="3998140"/>
          </a:xfrm>
          <a:prstGeom prst="rect">
            <a:avLst/>
          </a:prstGeom>
          <a:noFill/>
          <a:ln>
            <a:noFill/>
          </a:ln>
        </p:spPr>
      </p:pic>
      <p:pic>
        <p:nvPicPr>
          <p:cNvPr id="125" name="Google Shape;125;p20"/>
          <p:cNvPicPr preferRelativeResize="0"/>
          <p:nvPr/>
        </p:nvPicPr>
        <p:blipFill>
          <a:blip r:embed="rId8">
            <a:alphaModFix/>
          </a:blip>
          <a:stretch>
            <a:fillRect/>
          </a:stretch>
        </p:blipFill>
        <p:spPr>
          <a:xfrm>
            <a:off x="3579050" y="572663"/>
            <a:ext cx="4963975" cy="39981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6274" r="44524" b="17488"/>
          <a:stretch/>
        </p:blipFill>
        <p:spPr>
          <a:xfrm>
            <a:off x="3504600" y="717050"/>
            <a:ext cx="5445299" cy="4209425"/>
          </a:xfrm>
          <a:prstGeom prst="rect">
            <a:avLst/>
          </a:prstGeom>
          <a:noFill/>
          <a:ln>
            <a:noFill/>
          </a:ln>
        </p:spPr>
      </p:pic>
      <p:pic>
        <p:nvPicPr>
          <p:cNvPr id="131" name="Google Shape;131;p21"/>
          <p:cNvPicPr preferRelativeResize="0"/>
          <p:nvPr/>
        </p:nvPicPr>
        <p:blipFill rotWithShape="1">
          <a:blip r:embed="rId4">
            <a:alphaModFix/>
          </a:blip>
          <a:srcRect t="6082" r="44604" b="17784"/>
          <a:stretch/>
        </p:blipFill>
        <p:spPr>
          <a:xfrm>
            <a:off x="3504600" y="717050"/>
            <a:ext cx="5445299" cy="4209425"/>
          </a:xfrm>
          <a:prstGeom prst="rect">
            <a:avLst/>
          </a:prstGeom>
          <a:noFill/>
          <a:ln>
            <a:noFill/>
          </a:ln>
        </p:spPr>
      </p:pic>
      <p:sp>
        <p:nvSpPr>
          <p:cNvPr id="132" name="Google Shape;132;p21"/>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Simply Find Points of Interest</a:t>
            </a:r>
            <a:endParaRPr/>
          </a:p>
        </p:txBody>
      </p:sp>
      <p:sp>
        <p:nvSpPr>
          <p:cNvPr id="133" name="Google Shape;133;p21"/>
          <p:cNvSpPr txBox="1"/>
          <p:nvPr/>
        </p:nvSpPr>
        <p:spPr>
          <a:xfrm>
            <a:off x="159125" y="2837675"/>
            <a:ext cx="31929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Open Sans"/>
              <a:buChar char="●"/>
            </a:pPr>
            <a:r>
              <a:rPr lang="en-GB" sz="2000" b="1">
                <a:latin typeface="Open Sans"/>
                <a:ea typeface="Open Sans"/>
                <a:cs typeface="Open Sans"/>
                <a:sym typeface="Open Sans"/>
              </a:rPr>
              <a:t>Distribution of POI</a:t>
            </a:r>
            <a:endParaRPr sz="2000" b="1">
              <a:latin typeface="Open Sans"/>
              <a:ea typeface="Open Sans"/>
              <a:cs typeface="Open Sans"/>
              <a:sym typeface="Open Sans"/>
            </a:endParaRPr>
          </a:p>
        </p:txBody>
      </p:sp>
      <p:pic>
        <p:nvPicPr>
          <p:cNvPr id="134" name="Google Shape;134;p21"/>
          <p:cNvPicPr preferRelativeResize="0"/>
          <p:nvPr/>
        </p:nvPicPr>
        <p:blipFill rotWithShape="1">
          <a:blip r:embed="rId5">
            <a:alphaModFix/>
          </a:blip>
          <a:srcRect t="6467" r="44833" b="17711"/>
          <a:stretch/>
        </p:blipFill>
        <p:spPr>
          <a:xfrm>
            <a:off x="3504600" y="717048"/>
            <a:ext cx="5445299" cy="4209434"/>
          </a:xfrm>
          <a:prstGeom prst="rect">
            <a:avLst/>
          </a:prstGeom>
          <a:noFill/>
          <a:ln>
            <a:noFill/>
          </a:ln>
        </p:spPr>
      </p:pic>
      <p:sp>
        <p:nvSpPr>
          <p:cNvPr id="135" name="Google Shape;135;p21"/>
          <p:cNvSpPr txBox="1"/>
          <p:nvPr/>
        </p:nvSpPr>
        <p:spPr>
          <a:xfrm>
            <a:off x="159125" y="1932925"/>
            <a:ext cx="31929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Open Sans"/>
              <a:buChar char="●"/>
            </a:pPr>
            <a:r>
              <a:rPr lang="en-GB" sz="2000" b="1">
                <a:latin typeface="Open Sans"/>
                <a:ea typeface="Open Sans"/>
                <a:cs typeface="Open Sans"/>
                <a:sym typeface="Open Sans"/>
              </a:rPr>
              <a:t>Simply Click</a:t>
            </a:r>
            <a:endParaRPr sz="2000" b="1">
              <a:latin typeface="Open Sans"/>
              <a:ea typeface="Open Sans"/>
              <a:cs typeface="Open Sans"/>
              <a:sym typeface="Open Sans"/>
            </a:endParaRPr>
          </a:p>
        </p:txBody>
      </p:sp>
      <p:sp>
        <p:nvSpPr>
          <p:cNvPr id="136" name="Google Shape;136;p21"/>
          <p:cNvSpPr/>
          <p:nvPr/>
        </p:nvSpPr>
        <p:spPr>
          <a:xfrm rot="-1748921">
            <a:off x="3387304" y="1226934"/>
            <a:ext cx="1401830" cy="509401"/>
          </a:xfrm>
          <a:prstGeom prst="rightArrow">
            <a:avLst>
              <a:gd name="adj1" fmla="val 50000"/>
              <a:gd name="adj2" fmla="val 50000"/>
            </a:avLst>
          </a:prstGeom>
          <a:solidFill>
            <a:srgbClr val="FF00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4"/>
                                        </p:tgtEl>
                                      </p:cBhvr>
                                    </p:animEffect>
                                    <p:set>
                                      <p:cBhvr>
                                        <p:cTn id="7" dur="1" fill="hold">
                                          <p:stCondLst>
                                            <p:cond delay="500"/>
                                          </p:stCondLst>
                                        </p:cTn>
                                        <p:tgtEl>
                                          <p:spTgt spid="13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400"/>
                                        <p:tgtEl>
                                          <p:spTgt spid="1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131"/>
                                        </p:tgtEl>
                                      </p:cBhvr>
                                    </p:animEffect>
                                    <p:set>
                                      <p:cBhvr>
                                        <p:cTn id="18" dur="1" fill="hold">
                                          <p:stCondLst>
                                            <p:cond delay="1000"/>
                                          </p:stCondLst>
                                        </p:cTn>
                                        <p:tgtEl>
                                          <p:spTgt spid="131"/>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animEffect transition="in" filter="fade">
                                      <p:cBhvr>
                                        <p:cTn id="21"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1245</Words>
  <Application>Microsoft Office PowerPoint</Application>
  <PresentationFormat>全屏显示(16:9)</PresentationFormat>
  <Paragraphs>102</Paragraphs>
  <Slides>15</Slides>
  <Notes>15</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PT Sans Narrow</vt:lpstr>
      <vt:lpstr>Open Sans</vt:lpstr>
      <vt:lpstr>Arial</vt:lpstr>
      <vt:lpstr>Tropic</vt:lpstr>
      <vt:lpstr>Simply Map</vt:lpstr>
      <vt:lpstr>Purpose, Procedure, and Predicament</vt:lpstr>
      <vt:lpstr>GUI Layout</vt:lpstr>
      <vt:lpstr>Command Line?</vt:lpstr>
      <vt:lpstr>Simple GUI Layout</vt:lpstr>
      <vt:lpstr>Key Functions </vt:lpstr>
      <vt:lpstr>Simply Switch Map</vt:lpstr>
      <vt:lpstr>Simply Search</vt:lpstr>
      <vt:lpstr>Simply Find Points of Interest</vt:lpstr>
      <vt:lpstr>Simply What You Need (Zoom In &amp; Levels of Details) </vt:lpstr>
      <vt:lpstr>Simply what you need (Zoom In &amp; Levels of Details)  </vt:lpstr>
      <vt:lpstr>Simply Coloured</vt:lpstr>
      <vt:lpstr>Future Plans</vt:lpstr>
      <vt:lpstr>PowerPoint 演示文稿</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Simply Map</dc:title>
  <dc:creator>Dickson Tong</dc:creator>
  <cp:lastModifiedBy>Tik Chun Tong</cp:lastModifiedBy>
  <cp:revision>4</cp:revision>
  <dcterms:modified xsi:type="dcterms:W3CDTF">2022-03-21T12:42:41Z</dcterms:modified>
</cp:coreProperties>
</file>